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entation.xml" ContentType="application/vnd.openxmlformats-officedocument.presentationml.presentation.main+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handoutMasterIdLst>
    <p:handoutMasterId r:id="rId42"/>
  </p:handoutMasterIdLst>
  <p:sldIdLst>
    <p:sldId id="283" r:id="rId2"/>
    <p:sldId id="310" r:id="rId3"/>
    <p:sldId id="355" r:id="rId4"/>
    <p:sldId id="356" r:id="rId5"/>
    <p:sldId id="357" r:id="rId6"/>
    <p:sldId id="361" r:id="rId7"/>
    <p:sldId id="362" r:id="rId8"/>
    <p:sldId id="369" r:id="rId9"/>
    <p:sldId id="363" r:id="rId10"/>
    <p:sldId id="368" r:id="rId11"/>
    <p:sldId id="358" r:id="rId12"/>
    <p:sldId id="364" r:id="rId13"/>
    <p:sldId id="370" r:id="rId14"/>
    <p:sldId id="371" r:id="rId15"/>
    <p:sldId id="372" r:id="rId16"/>
    <p:sldId id="373" r:id="rId17"/>
    <p:sldId id="374" r:id="rId18"/>
    <p:sldId id="365" r:id="rId19"/>
    <p:sldId id="375" r:id="rId20"/>
    <p:sldId id="376" r:id="rId21"/>
    <p:sldId id="377" r:id="rId22"/>
    <p:sldId id="366" r:id="rId23"/>
    <p:sldId id="378" r:id="rId24"/>
    <p:sldId id="359" r:id="rId25"/>
    <p:sldId id="367" r:id="rId26"/>
    <p:sldId id="406" r:id="rId27"/>
    <p:sldId id="424" r:id="rId28"/>
    <p:sldId id="425" r:id="rId29"/>
    <p:sldId id="426" r:id="rId30"/>
    <p:sldId id="427" r:id="rId31"/>
    <p:sldId id="428" r:id="rId32"/>
    <p:sldId id="429" r:id="rId33"/>
    <p:sldId id="430" r:id="rId34"/>
    <p:sldId id="431" r:id="rId35"/>
    <p:sldId id="432" r:id="rId36"/>
    <p:sldId id="423" r:id="rId37"/>
    <p:sldId id="407" r:id="rId38"/>
    <p:sldId id="422" r:id="rId39"/>
    <p:sldId id="354" r:id="rId4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FF6600"/>
    <a:srgbClr val="339966"/>
    <a:srgbClr val="0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044" autoAdjust="0"/>
    <p:restoredTop sz="70596" autoAdjust="0"/>
  </p:normalViewPr>
  <p:slideViewPr>
    <p:cSldViewPr>
      <p:cViewPr varScale="1">
        <p:scale>
          <a:sx n="78" d="100"/>
          <a:sy n="78" d="100"/>
        </p:scale>
        <p:origin x="2376"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872"/>
    </p:cViewPr>
  </p:sorterViewPr>
  <p:notesViewPr>
    <p:cSldViewPr>
      <p:cViewPr varScale="1">
        <p:scale>
          <a:sx n="84" d="100"/>
          <a:sy n="84" d="100"/>
        </p:scale>
        <p:origin x="3912"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47" Type="http://schemas.openxmlformats.org/officeDocument/2006/relationships/customXml" Target="../customXml/item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48" Type="http://schemas.openxmlformats.org/officeDocument/2006/relationships/customXml" Target="../customXml/item2.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a:p>
        </p:txBody>
      </p:sp>
      <p:sp>
        <p:nvSpPr>
          <p:cNvPr id="3174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endParaRPr lang="en-US"/>
          </a:p>
        </p:txBody>
      </p:sp>
      <p:sp>
        <p:nvSpPr>
          <p:cNvPr id="3174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a:p>
        </p:txBody>
      </p:sp>
      <p:sp>
        <p:nvSpPr>
          <p:cNvPr id="3174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A88211B9-C723-4CD1-B422-3B14D3C532C1}" type="slidenum">
              <a:rPr lang="en-US"/>
              <a:pPr>
                <a:defRPr/>
              </a:pPr>
              <a:t>‹#›</a:t>
            </a:fld>
            <a:endParaRPr lang="en-US" dirty="0"/>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a:p>
        </p:txBody>
      </p:sp>
      <p:sp>
        <p:nvSpPr>
          <p:cNvPr id="4096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endParaRPr lang="en-US"/>
          </a:p>
        </p:txBody>
      </p:sp>
      <p:sp>
        <p:nvSpPr>
          <p:cNvPr id="645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096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096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a:p>
        </p:txBody>
      </p:sp>
      <p:sp>
        <p:nvSpPr>
          <p:cNvPr id="4096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87F65B1D-6FC6-4565-B54C-A169AF872623}"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1530EDC5-E522-45DA-BB39-EC018DEBDDF8}" type="slidenum">
              <a:rPr lang="en-US" smtClean="0"/>
              <a:pPr/>
              <a:t>1</a:t>
            </a:fld>
            <a:endParaRPr lang="en-US"/>
          </a:p>
        </p:txBody>
      </p:sp>
      <p:sp>
        <p:nvSpPr>
          <p:cNvPr id="65539" name="Rectangle 2"/>
          <p:cNvSpPr>
            <a:spLocks noGrp="1" noRot="1" noChangeAspect="1" noChangeArrowheads="1" noTextEdit="1"/>
          </p:cNvSpPr>
          <p:nvPr>
            <p:ph type="sldImg"/>
          </p:nvPr>
        </p:nvSpPr>
        <p:spPr>
          <a:xfrm>
            <a:off x="1108075" y="654050"/>
            <a:ext cx="4646613" cy="3484563"/>
          </a:xfrm>
          <a:ln/>
        </p:spPr>
      </p:sp>
      <p:sp>
        <p:nvSpPr>
          <p:cNvPr id="65540" name="Rectangle 3"/>
          <p:cNvSpPr>
            <a:spLocks noGrp="1" noChangeArrowheads="1"/>
          </p:cNvSpPr>
          <p:nvPr>
            <p:ph type="body" idx="1"/>
          </p:nvPr>
        </p:nvSpPr>
        <p:spPr>
          <a:xfrm>
            <a:off x="457200" y="4356100"/>
            <a:ext cx="5943600" cy="4138613"/>
          </a:xfrm>
          <a:noFill/>
          <a:ln/>
        </p:spPr>
        <p:txBody>
          <a:bodyPr/>
          <a:lstStyle/>
          <a:p>
            <a:pPr eaLnBrk="1" hangingPunct="1"/>
            <a:r>
              <a:rPr lang="en-US" sz="1000" b="1" dirty="0"/>
              <a:t>Key Message: </a:t>
            </a:r>
            <a:r>
              <a:rPr lang="en-US" sz="1000" dirty="0"/>
              <a:t>Introduce module</a:t>
            </a:r>
          </a:p>
          <a:p>
            <a:pPr eaLnBrk="1" hangingPunct="1"/>
            <a:r>
              <a:rPr lang="en-US" sz="1000" b="1" dirty="0"/>
              <a:t>Est. Presentation Time: </a:t>
            </a:r>
            <a:r>
              <a:rPr lang="en-US" sz="1000" dirty="0"/>
              <a:t>Less than 1 minute(s)</a:t>
            </a:r>
            <a:endParaRPr lang="en-US" sz="1000" b="1" dirty="0"/>
          </a:p>
          <a:p>
            <a:pPr eaLnBrk="1" hangingPunct="1"/>
            <a:r>
              <a:rPr lang="en-US" sz="1000" b="1" dirty="0"/>
              <a:t>Explanation of Cues/Builds: </a:t>
            </a:r>
            <a:r>
              <a:rPr lang="en-US" sz="1000" dirty="0"/>
              <a:t>None</a:t>
            </a:r>
          </a:p>
          <a:p>
            <a:pPr eaLnBrk="1" hangingPunct="1"/>
            <a:r>
              <a:rPr lang="en-US" sz="1000" b="1" dirty="0"/>
              <a:t>Suggested Comments: </a:t>
            </a:r>
            <a:r>
              <a:rPr lang="en-US" sz="1000" dirty="0"/>
              <a:t>Let’s discuss tool selection considerations</a:t>
            </a:r>
            <a:endParaRPr lang="en-US" sz="1000" b="1" dirty="0"/>
          </a:p>
          <a:p>
            <a:pPr eaLnBrk="1" hangingPunct="1"/>
            <a:r>
              <a:rPr lang="en-US" sz="1000" b="1" dirty="0"/>
              <a:t>Suggested Questions: </a:t>
            </a:r>
            <a:r>
              <a:rPr lang="en-US" sz="1000" dirty="0"/>
              <a:t>None</a:t>
            </a:r>
          </a:p>
          <a:p>
            <a:pPr eaLnBrk="1" hangingPunct="1"/>
            <a:r>
              <a:rPr lang="en-US" sz="1000" b="1" dirty="0"/>
              <a:t>Additional Information: </a:t>
            </a:r>
            <a:r>
              <a:rPr lang="en-US" sz="1000" dirty="0"/>
              <a:t>None</a:t>
            </a:r>
          </a:p>
          <a:p>
            <a:pPr eaLnBrk="1" hangingPunct="1"/>
            <a:r>
              <a:rPr lang="en-US" sz="1000" b="1" dirty="0"/>
              <a:t>Possible Problems: </a:t>
            </a:r>
            <a:r>
              <a:rPr lang="en-US" sz="1000" dirty="0"/>
              <a:t>None</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a:noFill/>
          <a:ln/>
        </p:spPr>
        <p:txBody>
          <a:bodyPr/>
          <a:lstStyle/>
          <a:p>
            <a:pPr eaLnBrk="1" hangingPunct="1"/>
            <a:r>
              <a:rPr lang="en-US" b="1" dirty="0"/>
              <a:t>Key Message: </a:t>
            </a:r>
            <a:r>
              <a:rPr lang="en-US" dirty="0"/>
              <a:t>Discuss The key to work zone impact analysis</a:t>
            </a:r>
          </a:p>
          <a:p>
            <a:pPr eaLnBrk="1" hangingPunct="1"/>
            <a:r>
              <a:rPr lang="en-US" b="1" dirty="0"/>
              <a:t>Est. Presentation Time: </a:t>
            </a:r>
            <a:r>
              <a:rPr lang="en-US" dirty="0"/>
              <a:t>1-2 minute(s)</a:t>
            </a:r>
          </a:p>
          <a:p>
            <a:pPr eaLnBrk="1" hangingPunct="1"/>
            <a:r>
              <a:rPr lang="en-US" b="1" dirty="0"/>
              <a:t>Explanation of Cues/Builds: </a:t>
            </a:r>
            <a:r>
              <a:rPr lang="en-US" dirty="0"/>
              <a:t>None</a:t>
            </a:r>
          </a:p>
          <a:p>
            <a:pPr eaLnBrk="1" hangingPunct="1"/>
            <a:r>
              <a:rPr lang="en-US" b="1" dirty="0"/>
              <a:t>Suggested Comments: </a:t>
            </a:r>
            <a:r>
              <a:rPr lang="en-US" dirty="0"/>
              <a:t>For example, if  the available data is poor, a micro analysis, such as CORSIM, may not be prudent. This is key if a consultant is hired. We cannot expect a lot of accuracy and level of confidence in the results is the data was poor.</a:t>
            </a:r>
            <a:endParaRPr lang="en-US" b="1" dirty="0"/>
          </a:p>
          <a:p>
            <a:pPr eaLnBrk="1" hangingPunct="1"/>
            <a:r>
              <a:rPr lang="en-US" b="1" dirty="0"/>
              <a:t>Suggested Questions: </a:t>
            </a:r>
            <a:r>
              <a:rPr lang="en-US" dirty="0"/>
              <a:t>Who can tell me an example of a microscopic tool? CORSIM!</a:t>
            </a:r>
          </a:p>
          <a:p>
            <a:pPr eaLnBrk="1" hangingPunct="1"/>
            <a:r>
              <a:rPr lang="en-US" b="1" dirty="0"/>
              <a:t>Additional Information: </a:t>
            </a:r>
            <a:r>
              <a:rPr lang="en-US" dirty="0"/>
              <a:t>None</a:t>
            </a:r>
          </a:p>
          <a:p>
            <a:pPr eaLnBrk="1" hangingPunct="1"/>
            <a:r>
              <a:rPr lang="en-US" b="1" dirty="0"/>
              <a:t>Possible Problems: </a:t>
            </a:r>
            <a:r>
              <a:rPr lang="en-US" dirty="0"/>
              <a:t>None</a:t>
            </a:r>
          </a:p>
          <a:p>
            <a:r>
              <a:rPr lang="en-US" dirty="0"/>
              <a:t>Image Credit: Wikipedia.com/calipers</a:t>
            </a:r>
          </a:p>
        </p:txBody>
      </p:sp>
      <p:sp>
        <p:nvSpPr>
          <p:cNvPr id="74756" name="Slide Number Placeholder 3"/>
          <p:cNvSpPr>
            <a:spLocks noGrp="1"/>
          </p:cNvSpPr>
          <p:nvPr>
            <p:ph type="sldNum" sz="quarter" idx="5"/>
          </p:nvPr>
        </p:nvSpPr>
        <p:spPr>
          <a:noFill/>
        </p:spPr>
        <p:txBody>
          <a:bodyPr/>
          <a:lstStyle/>
          <a:p>
            <a:fld id="{B678377F-1069-4C8D-BDB9-0C200A1732AF}"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ln/>
        </p:spPr>
        <p:txBody>
          <a:bodyPr/>
          <a:lstStyle/>
          <a:p>
            <a:pPr eaLnBrk="1" hangingPunct="1">
              <a:defRPr/>
            </a:pPr>
            <a:r>
              <a:rPr lang="en-US" b="1" dirty="0"/>
              <a:t>Key Message: </a:t>
            </a:r>
            <a:r>
              <a:rPr lang="en-US" dirty="0"/>
              <a:t>Discuss Work Zone Impact Area Geography</a:t>
            </a:r>
          </a:p>
          <a:p>
            <a:pPr eaLnBrk="1" hangingPunct="1">
              <a:defRPr/>
            </a:pPr>
            <a:r>
              <a:rPr lang="en-US" b="1" dirty="0"/>
              <a:t>Est. Presentation Time: </a:t>
            </a:r>
            <a:r>
              <a:rPr lang="en-US" dirty="0"/>
              <a:t>1-2 minute(s)</a:t>
            </a:r>
          </a:p>
          <a:p>
            <a:pPr eaLnBrk="1" hangingPunct="1">
              <a:defRPr/>
            </a:pPr>
            <a:r>
              <a:rPr lang="en-US" b="1" dirty="0"/>
              <a:t>Explanation of Cues/Builds: </a:t>
            </a:r>
            <a:r>
              <a:rPr lang="en-US" dirty="0"/>
              <a:t>None</a:t>
            </a:r>
          </a:p>
          <a:p>
            <a:pPr marL="514350" indent="-514350">
              <a:buFont typeface="Verdana" pitchFamily="34" charset="0"/>
              <a:buNone/>
              <a:defRPr/>
            </a:pPr>
            <a:r>
              <a:rPr lang="en-US" b="1" dirty="0"/>
              <a:t>Suggested Comments: </a:t>
            </a:r>
            <a:r>
              <a:rPr lang="en-US" dirty="0"/>
              <a:t>The second issue we need to discuss is the work area impact area geography. Let’s look at three factors:</a:t>
            </a:r>
          </a:p>
          <a:p>
            <a:pPr marL="514350" indent="-514350">
              <a:buFont typeface="Verdana" pitchFamily="34" charset="0"/>
              <a:buNone/>
              <a:defRPr/>
            </a:pPr>
            <a:r>
              <a:rPr lang="en-US" dirty="0"/>
              <a:t>a. The type of work</a:t>
            </a:r>
          </a:p>
          <a:p>
            <a:pPr marL="514350" indent="-514350">
              <a:buFont typeface="Verdana" pitchFamily="34" charset="0"/>
              <a:buNone/>
              <a:defRPr/>
            </a:pPr>
            <a:r>
              <a:rPr lang="en-US" dirty="0"/>
              <a:t>b. The network typology</a:t>
            </a:r>
          </a:p>
          <a:p>
            <a:pPr marL="514350" indent="-514350">
              <a:buFont typeface="Verdana" pitchFamily="34" charset="0"/>
              <a:buNone/>
              <a:defRPr/>
            </a:pPr>
            <a:r>
              <a:rPr lang="en-US" dirty="0"/>
              <a:t>c. The geographic scale of the work zone</a:t>
            </a:r>
          </a:p>
          <a:p>
            <a:pPr eaLnBrk="1" hangingPunct="1">
              <a:defRPr/>
            </a:pPr>
            <a:r>
              <a:rPr lang="en-US" b="1" dirty="0"/>
              <a:t>Suggested Questions: </a:t>
            </a:r>
            <a:r>
              <a:rPr lang="en-US" dirty="0"/>
              <a:t>How would the area geography impact tool selection?</a:t>
            </a:r>
          </a:p>
          <a:p>
            <a:pPr eaLnBrk="1" hangingPunct="1">
              <a:defRPr/>
            </a:pPr>
            <a:r>
              <a:rPr lang="en-US" b="1" dirty="0"/>
              <a:t>Additional Information: </a:t>
            </a:r>
            <a:r>
              <a:rPr lang="en-US" dirty="0"/>
              <a:t>None</a:t>
            </a:r>
          </a:p>
          <a:p>
            <a:pPr eaLnBrk="1" hangingPunct="1">
              <a:defRPr/>
            </a:pPr>
            <a:r>
              <a:rPr lang="en-US" b="1" dirty="0"/>
              <a:t>Possible Problems: </a:t>
            </a:r>
            <a:r>
              <a:rPr lang="en-US" dirty="0"/>
              <a:t>None</a:t>
            </a:r>
          </a:p>
          <a:p>
            <a:pPr>
              <a:defRPr/>
            </a:pPr>
            <a:endParaRPr lang="en-US" dirty="0"/>
          </a:p>
        </p:txBody>
      </p:sp>
      <p:sp>
        <p:nvSpPr>
          <p:cNvPr id="75780" name="Slide Number Placeholder 3"/>
          <p:cNvSpPr>
            <a:spLocks noGrp="1"/>
          </p:cNvSpPr>
          <p:nvPr>
            <p:ph type="sldNum" sz="quarter" idx="5"/>
          </p:nvPr>
        </p:nvSpPr>
        <p:spPr>
          <a:noFill/>
        </p:spPr>
        <p:txBody>
          <a:bodyPr/>
          <a:lstStyle/>
          <a:p>
            <a:fld id="{6FAFE17A-F5A9-45AF-BEC7-081BD675FE13}"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ln/>
        </p:spPr>
        <p:txBody>
          <a:bodyPr/>
          <a:lstStyle/>
          <a:p>
            <a:pPr eaLnBrk="1" hangingPunct="1">
              <a:defRPr/>
            </a:pPr>
            <a:r>
              <a:rPr lang="en-US" b="1" dirty="0"/>
              <a:t>Key Message: </a:t>
            </a:r>
            <a:r>
              <a:rPr lang="en-US" dirty="0"/>
              <a:t>Discuss Work Zone Impact Area Geography</a:t>
            </a:r>
          </a:p>
          <a:p>
            <a:pPr eaLnBrk="1" hangingPunct="1">
              <a:defRPr/>
            </a:pPr>
            <a:r>
              <a:rPr lang="en-US" b="1" dirty="0"/>
              <a:t>Est. Presentation Time: </a:t>
            </a:r>
            <a:r>
              <a:rPr lang="en-US" dirty="0"/>
              <a:t>1-2 minute(s)</a:t>
            </a:r>
          </a:p>
          <a:p>
            <a:pPr eaLnBrk="1" hangingPunct="1">
              <a:defRPr/>
            </a:pPr>
            <a:r>
              <a:rPr lang="en-US" b="1" dirty="0"/>
              <a:t>Explanation of Cues/Builds: </a:t>
            </a:r>
            <a:r>
              <a:rPr lang="en-US" dirty="0"/>
              <a:t>None</a:t>
            </a:r>
          </a:p>
          <a:p>
            <a:pPr marL="514350" indent="-514350">
              <a:buFont typeface="Verdana" pitchFamily="34" charset="0"/>
              <a:buNone/>
              <a:defRPr/>
            </a:pPr>
            <a:r>
              <a:rPr lang="en-US" b="1" dirty="0"/>
              <a:t>Suggested Comments: </a:t>
            </a:r>
            <a:r>
              <a:rPr lang="en-US" dirty="0"/>
              <a:t>The first important factor is the type of work zone. One example is given in FHWA’s Work Zone Assessment Guide. WZ types are classified based on expected work zone impacts</a:t>
            </a:r>
          </a:p>
          <a:p>
            <a:pPr eaLnBrk="1" hangingPunct="1">
              <a:defRPr/>
            </a:pPr>
            <a:r>
              <a:rPr lang="en-US" b="1" dirty="0"/>
              <a:t>Suggested Questions: </a:t>
            </a:r>
            <a:r>
              <a:rPr lang="en-US" dirty="0"/>
              <a:t>None</a:t>
            </a:r>
          </a:p>
          <a:p>
            <a:pPr eaLnBrk="1" hangingPunct="1">
              <a:defRPr/>
            </a:pPr>
            <a:r>
              <a:rPr lang="en-US" b="1" dirty="0"/>
              <a:t>Additional Information: </a:t>
            </a:r>
            <a:r>
              <a:rPr lang="en-US" dirty="0"/>
              <a:t>http://ops.fhwa.dot.gov/wz/resources/final_rule/wzi_guide/wzi_guide.pdf</a:t>
            </a:r>
          </a:p>
          <a:p>
            <a:pPr eaLnBrk="1" hangingPunct="1">
              <a:defRPr/>
            </a:pPr>
            <a:r>
              <a:rPr lang="en-US" b="1" dirty="0"/>
              <a:t>Possible Problems: </a:t>
            </a:r>
            <a:r>
              <a:rPr lang="en-US" dirty="0"/>
              <a:t>None</a:t>
            </a:r>
          </a:p>
        </p:txBody>
      </p:sp>
      <p:sp>
        <p:nvSpPr>
          <p:cNvPr id="76804" name="Slide Number Placeholder 3"/>
          <p:cNvSpPr>
            <a:spLocks noGrp="1"/>
          </p:cNvSpPr>
          <p:nvPr>
            <p:ph type="sldNum" sz="quarter" idx="5"/>
          </p:nvPr>
        </p:nvSpPr>
        <p:spPr>
          <a:noFill/>
        </p:spPr>
        <p:txBody>
          <a:bodyPr/>
          <a:lstStyle/>
          <a:p>
            <a:fld id="{B2C4B31A-1A43-4841-9497-A184C6D5EAD5}"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a:ln/>
        </p:spPr>
      </p:sp>
      <p:sp>
        <p:nvSpPr>
          <p:cNvPr id="77827" name="Notes Placeholder 2"/>
          <p:cNvSpPr>
            <a:spLocks noGrp="1"/>
          </p:cNvSpPr>
          <p:nvPr>
            <p:ph type="body" idx="1"/>
          </p:nvPr>
        </p:nvSpPr>
        <p:spPr>
          <a:noFill/>
          <a:ln/>
        </p:spPr>
        <p:txBody>
          <a:bodyPr/>
          <a:lstStyle/>
          <a:p>
            <a:pPr eaLnBrk="1" hangingPunct="1"/>
            <a:r>
              <a:rPr lang="en-US" b="1"/>
              <a:t>Key Message: </a:t>
            </a:r>
            <a:r>
              <a:rPr lang="en-US"/>
              <a:t>Discuss Project Classification</a:t>
            </a:r>
          </a:p>
          <a:p>
            <a:pPr eaLnBrk="1" hangingPunct="1"/>
            <a:r>
              <a:rPr lang="en-US" b="1"/>
              <a:t>Est. Presentation Time: </a:t>
            </a:r>
            <a:r>
              <a:rPr lang="en-US"/>
              <a:t>1-2 minute(s)</a:t>
            </a:r>
          </a:p>
          <a:p>
            <a:pPr eaLnBrk="1" hangingPunct="1"/>
            <a:r>
              <a:rPr lang="en-US" b="1"/>
              <a:t>Explanation of Cues/Builds: </a:t>
            </a:r>
            <a:r>
              <a:rPr lang="en-US"/>
              <a:t>None</a:t>
            </a:r>
          </a:p>
          <a:p>
            <a:r>
              <a:rPr lang="en-US" b="1"/>
              <a:t>Suggested Comments: </a:t>
            </a:r>
            <a:r>
              <a:rPr lang="en-US"/>
              <a:t>The example categorizes work zones into </a:t>
            </a:r>
            <a:r>
              <a:rPr lang="en-US" b="1"/>
              <a:t>four types</a:t>
            </a:r>
            <a:r>
              <a:rPr lang="en-US"/>
              <a:t> based on their expected impact levels: Types I, II, III, and IV. A project classification system separates road projects into different types based on the severity of expected work zone impacts. Such classification enables agencies to apply policies and practices that are best suited to each type of project. It also helps address specific aspects of work zone related decision-making for different project types. For example, a project classification system may be used to identify the needed level of work zone impacts assessment for a project (i.e., high-level qualitative assessment or detailed quantitative analysis); preferred construction approaches; work zone design options and TMP strategies; and work zone monitoring and performance assessment requirements. Classification systems will vary based on an agency’s needs. They can range from a simple scheme (e.g., high, medium, and low work zone impact projects) to a multidimensional matrix of projects that recommends appropriate work zone management strategies for different project types. In general, a simple classification system that is practical and easy to adopt and apply is recommended.</a:t>
            </a:r>
          </a:p>
          <a:p>
            <a:pPr eaLnBrk="1" hangingPunct="1"/>
            <a:r>
              <a:rPr lang="en-US" b="1"/>
              <a:t>Suggested Questions: </a:t>
            </a:r>
            <a:r>
              <a:rPr lang="en-US"/>
              <a:t>None</a:t>
            </a:r>
          </a:p>
          <a:p>
            <a:pPr eaLnBrk="1" hangingPunct="1"/>
            <a:r>
              <a:rPr lang="en-US" b="1"/>
              <a:t>Additional Information: </a:t>
            </a:r>
            <a:r>
              <a:rPr lang="en-US"/>
              <a:t>None</a:t>
            </a:r>
          </a:p>
          <a:p>
            <a:pPr eaLnBrk="1" hangingPunct="1"/>
            <a:r>
              <a:rPr lang="en-US" b="1"/>
              <a:t>Possible Problems: </a:t>
            </a:r>
            <a:r>
              <a:rPr lang="en-US"/>
              <a:t>Emphasize that this is an EXAMPLE.</a:t>
            </a:r>
          </a:p>
          <a:p>
            <a:endParaRPr lang="en-US"/>
          </a:p>
        </p:txBody>
      </p:sp>
      <p:sp>
        <p:nvSpPr>
          <p:cNvPr id="77828" name="Slide Number Placeholder 3"/>
          <p:cNvSpPr>
            <a:spLocks noGrp="1"/>
          </p:cNvSpPr>
          <p:nvPr>
            <p:ph type="sldNum" sz="quarter" idx="5"/>
          </p:nvPr>
        </p:nvSpPr>
        <p:spPr>
          <a:noFill/>
        </p:spPr>
        <p:txBody>
          <a:bodyPr/>
          <a:lstStyle/>
          <a:p>
            <a:fld id="{D4F8559B-4533-402B-8285-E158B0BE0774}"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78851" name="Notes Placeholder 2"/>
          <p:cNvSpPr>
            <a:spLocks noGrp="1"/>
          </p:cNvSpPr>
          <p:nvPr>
            <p:ph type="body" idx="1"/>
          </p:nvPr>
        </p:nvSpPr>
        <p:spPr>
          <a:noFill/>
          <a:ln/>
        </p:spPr>
        <p:txBody>
          <a:bodyPr/>
          <a:lstStyle/>
          <a:p>
            <a:pPr eaLnBrk="1" hangingPunct="1"/>
            <a:r>
              <a:rPr lang="en-US" b="1"/>
              <a:t>Key Message: </a:t>
            </a:r>
            <a:r>
              <a:rPr lang="en-US"/>
              <a:t>Discuss Type I Projects</a:t>
            </a:r>
          </a:p>
          <a:p>
            <a:pPr eaLnBrk="1" hangingPunct="1"/>
            <a:r>
              <a:rPr lang="en-US" b="1"/>
              <a:t>Est. Presentation Time: </a:t>
            </a:r>
            <a:r>
              <a:rPr lang="en-US"/>
              <a:t>1-2 minute(s)</a:t>
            </a:r>
          </a:p>
          <a:p>
            <a:pPr eaLnBrk="1" hangingPunct="1"/>
            <a:r>
              <a:rPr lang="en-US" b="1"/>
              <a:t>Explanation of Cues/Builds: </a:t>
            </a:r>
            <a:r>
              <a:rPr lang="en-US"/>
              <a:t>None</a:t>
            </a:r>
          </a:p>
          <a:p>
            <a:r>
              <a:rPr lang="en-US" b="1"/>
              <a:t>Suggested Comments: </a:t>
            </a:r>
            <a:r>
              <a:rPr lang="en-US"/>
              <a:t>Self explanatory. Refer to page 3-9 of </a:t>
            </a:r>
            <a:r>
              <a:rPr lang="en-US" b="1"/>
              <a:t>Work Zone Impacts Assessment Guide</a:t>
            </a:r>
            <a:endParaRPr lang="en-US"/>
          </a:p>
          <a:p>
            <a:pPr eaLnBrk="1" hangingPunct="1"/>
            <a:r>
              <a:rPr lang="en-US" b="1"/>
              <a:t>Suggested Questions: </a:t>
            </a:r>
            <a:r>
              <a:rPr lang="en-US"/>
              <a:t>Page 3-9</a:t>
            </a:r>
          </a:p>
          <a:p>
            <a:pPr eaLnBrk="1" hangingPunct="1"/>
            <a:r>
              <a:rPr lang="en-US" b="1"/>
              <a:t>Additional Information: </a:t>
            </a:r>
            <a:r>
              <a:rPr lang="en-US"/>
              <a:t>None</a:t>
            </a:r>
          </a:p>
          <a:p>
            <a:pPr eaLnBrk="1" hangingPunct="1"/>
            <a:r>
              <a:rPr lang="en-US" b="1"/>
              <a:t>Possible Problems: </a:t>
            </a:r>
            <a:r>
              <a:rPr lang="en-US"/>
              <a:t>None</a:t>
            </a:r>
          </a:p>
          <a:p>
            <a:endParaRPr lang="en-US"/>
          </a:p>
        </p:txBody>
      </p:sp>
      <p:sp>
        <p:nvSpPr>
          <p:cNvPr id="78852" name="Slide Number Placeholder 3"/>
          <p:cNvSpPr>
            <a:spLocks noGrp="1"/>
          </p:cNvSpPr>
          <p:nvPr>
            <p:ph type="sldNum" sz="quarter" idx="5"/>
          </p:nvPr>
        </p:nvSpPr>
        <p:spPr>
          <a:noFill/>
        </p:spPr>
        <p:txBody>
          <a:bodyPr/>
          <a:lstStyle/>
          <a:p>
            <a:fld id="{3364EA7D-CB9E-4956-B0A8-1E4304F8DFDF}"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a:ln/>
        </p:spPr>
      </p:sp>
      <p:sp>
        <p:nvSpPr>
          <p:cNvPr id="79875" name="Notes Placeholder 2"/>
          <p:cNvSpPr>
            <a:spLocks noGrp="1"/>
          </p:cNvSpPr>
          <p:nvPr>
            <p:ph type="body" idx="1"/>
          </p:nvPr>
        </p:nvSpPr>
        <p:spPr>
          <a:noFill/>
          <a:ln/>
        </p:spPr>
        <p:txBody>
          <a:bodyPr/>
          <a:lstStyle/>
          <a:p>
            <a:pPr eaLnBrk="1" hangingPunct="1"/>
            <a:r>
              <a:rPr lang="en-US" b="1"/>
              <a:t>Key Message: </a:t>
            </a:r>
            <a:r>
              <a:rPr lang="en-US"/>
              <a:t>Discuss Type II Projects</a:t>
            </a:r>
          </a:p>
          <a:p>
            <a:pPr eaLnBrk="1" hangingPunct="1"/>
            <a:r>
              <a:rPr lang="en-US" b="1"/>
              <a:t>Est. Presentation Time: </a:t>
            </a:r>
            <a:r>
              <a:rPr lang="en-US"/>
              <a:t>1-2 minute(s)</a:t>
            </a:r>
          </a:p>
          <a:p>
            <a:pPr eaLnBrk="1" hangingPunct="1"/>
            <a:r>
              <a:rPr lang="en-US" b="1"/>
              <a:t>Explanation of Cues/Builds: </a:t>
            </a:r>
            <a:r>
              <a:rPr lang="en-US"/>
              <a:t>None</a:t>
            </a:r>
          </a:p>
          <a:p>
            <a:r>
              <a:rPr lang="en-US" b="1"/>
              <a:t>Suggested Comments: </a:t>
            </a:r>
            <a:r>
              <a:rPr lang="en-US"/>
              <a:t>Self explanatory. Refer to page 3-9 of </a:t>
            </a:r>
            <a:r>
              <a:rPr lang="en-US" b="1"/>
              <a:t>Work Zone Impacts Assessment Guide</a:t>
            </a:r>
            <a:endParaRPr lang="en-US"/>
          </a:p>
          <a:p>
            <a:pPr eaLnBrk="1" hangingPunct="1"/>
            <a:r>
              <a:rPr lang="en-US" b="1"/>
              <a:t>Suggested Questions: </a:t>
            </a:r>
            <a:r>
              <a:rPr lang="en-US"/>
              <a:t>Page 3-9</a:t>
            </a:r>
          </a:p>
          <a:p>
            <a:pPr eaLnBrk="1" hangingPunct="1"/>
            <a:r>
              <a:rPr lang="en-US" b="1"/>
              <a:t>Additional Information: </a:t>
            </a:r>
            <a:r>
              <a:rPr lang="en-US"/>
              <a:t>None</a:t>
            </a:r>
          </a:p>
          <a:p>
            <a:pPr eaLnBrk="1" hangingPunct="1"/>
            <a:r>
              <a:rPr lang="en-US" b="1"/>
              <a:t>Possible Problems: </a:t>
            </a:r>
            <a:r>
              <a:rPr lang="en-US"/>
              <a:t>None</a:t>
            </a:r>
          </a:p>
          <a:p>
            <a:endParaRPr lang="en-US"/>
          </a:p>
        </p:txBody>
      </p:sp>
      <p:sp>
        <p:nvSpPr>
          <p:cNvPr id="79876" name="Slide Number Placeholder 3"/>
          <p:cNvSpPr>
            <a:spLocks noGrp="1"/>
          </p:cNvSpPr>
          <p:nvPr>
            <p:ph type="sldNum" sz="quarter" idx="5"/>
          </p:nvPr>
        </p:nvSpPr>
        <p:spPr>
          <a:noFill/>
        </p:spPr>
        <p:txBody>
          <a:bodyPr/>
          <a:lstStyle/>
          <a:p>
            <a:fld id="{F50D1FE4-C6D4-4E1D-91A7-143FC9EC1ED5}"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a:ln/>
        </p:spPr>
      </p:sp>
      <p:sp>
        <p:nvSpPr>
          <p:cNvPr id="80899" name="Notes Placeholder 2"/>
          <p:cNvSpPr>
            <a:spLocks noGrp="1"/>
          </p:cNvSpPr>
          <p:nvPr>
            <p:ph type="body" idx="1"/>
          </p:nvPr>
        </p:nvSpPr>
        <p:spPr>
          <a:noFill/>
          <a:ln/>
        </p:spPr>
        <p:txBody>
          <a:bodyPr/>
          <a:lstStyle/>
          <a:p>
            <a:pPr eaLnBrk="1" hangingPunct="1"/>
            <a:r>
              <a:rPr lang="en-US" b="1"/>
              <a:t>Key Message: </a:t>
            </a:r>
            <a:r>
              <a:rPr lang="en-US"/>
              <a:t>Discuss Type III Projects</a:t>
            </a:r>
          </a:p>
          <a:p>
            <a:pPr eaLnBrk="1" hangingPunct="1"/>
            <a:r>
              <a:rPr lang="en-US" b="1"/>
              <a:t>Est. Presentation Time: </a:t>
            </a:r>
            <a:r>
              <a:rPr lang="en-US"/>
              <a:t>1-2 minute(s)</a:t>
            </a:r>
          </a:p>
          <a:p>
            <a:pPr eaLnBrk="1" hangingPunct="1"/>
            <a:r>
              <a:rPr lang="en-US" b="1"/>
              <a:t>Explanation of Cues/Builds: </a:t>
            </a:r>
            <a:r>
              <a:rPr lang="en-US"/>
              <a:t>None</a:t>
            </a:r>
          </a:p>
          <a:p>
            <a:r>
              <a:rPr lang="en-US" b="1"/>
              <a:t>Suggested Comments: </a:t>
            </a:r>
            <a:r>
              <a:rPr lang="en-US"/>
              <a:t>Self explanatory. Refer to page 3-9 of </a:t>
            </a:r>
            <a:r>
              <a:rPr lang="en-US" b="1"/>
              <a:t>Work Zone Impacts Assessment Guide</a:t>
            </a:r>
            <a:endParaRPr lang="en-US"/>
          </a:p>
          <a:p>
            <a:pPr eaLnBrk="1" hangingPunct="1"/>
            <a:r>
              <a:rPr lang="en-US" b="1"/>
              <a:t>Suggested Questions: </a:t>
            </a:r>
            <a:r>
              <a:rPr lang="en-US"/>
              <a:t>Page 3-9</a:t>
            </a:r>
          </a:p>
          <a:p>
            <a:pPr eaLnBrk="1" hangingPunct="1"/>
            <a:r>
              <a:rPr lang="en-US" b="1"/>
              <a:t>Additional Information: </a:t>
            </a:r>
            <a:r>
              <a:rPr lang="en-US"/>
              <a:t>None</a:t>
            </a:r>
          </a:p>
          <a:p>
            <a:pPr eaLnBrk="1" hangingPunct="1"/>
            <a:r>
              <a:rPr lang="en-US" b="1"/>
              <a:t>Possible Problems: </a:t>
            </a:r>
            <a:r>
              <a:rPr lang="en-US"/>
              <a:t>None</a:t>
            </a:r>
          </a:p>
          <a:p>
            <a:endParaRPr lang="en-US"/>
          </a:p>
        </p:txBody>
      </p:sp>
      <p:sp>
        <p:nvSpPr>
          <p:cNvPr id="80900" name="Slide Number Placeholder 3"/>
          <p:cNvSpPr>
            <a:spLocks noGrp="1"/>
          </p:cNvSpPr>
          <p:nvPr>
            <p:ph type="sldNum" sz="quarter" idx="5"/>
          </p:nvPr>
        </p:nvSpPr>
        <p:spPr>
          <a:noFill/>
        </p:spPr>
        <p:txBody>
          <a:bodyPr/>
          <a:lstStyle/>
          <a:p>
            <a:fld id="{986F79FB-5073-4F3F-B7E6-6D75BFEDAA1E}"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ln/>
        </p:spPr>
      </p:sp>
      <p:sp>
        <p:nvSpPr>
          <p:cNvPr id="81923" name="Notes Placeholder 2"/>
          <p:cNvSpPr>
            <a:spLocks noGrp="1"/>
          </p:cNvSpPr>
          <p:nvPr>
            <p:ph type="body" idx="1"/>
          </p:nvPr>
        </p:nvSpPr>
        <p:spPr>
          <a:noFill/>
          <a:ln/>
        </p:spPr>
        <p:txBody>
          <a:bodyPr/>
          <a:lstStyle/>
          <a:p>
            <a:pPr eaLnBrk="1" hangingPunct="1"/>
            <a:r>
              <a:rPr lang="en-US" b="1"/>
              <a:t>Key Message: </a:t>
            </a:r>
            <a:r>
              <a:rPr lang="en-US"/>
              <a:t>Discuss Type IV Projects</a:t>
            </a:r>
          </a:p>
          <a:p>
            <a:pPr eaLnBrk="1" hangingPunct="1"/>
            <a:r>
              <a:rPr lang="en-US" b="1"/>
              <a:t>Est. Presentation Time: </a:t>
            </a:r>
            <a:r>
              <a:rPr lang="en-US"/>
              <a:t>1-2 minute(s)</a:t>
            </a:r>
          </a:p>
          <a:p>
            <a:pPr eaLnBrk="1" hangingPunct="1"/>
            <a:r>
              <a:rPr lang="en-US" b="1"/>
              <a:t>Explanation of Cues/Builds: </a:t>
            </a:r>
            <a:r>
              <a:rPr lang="en-US"/>
              <a:t>None</a:t>
            </a:r>
          </a:p>
          <a:p>
            <a:r>
              <a:rPr lang="en-US" b="1"/>
              <a:t>Suggested Comments: </a:t>
            </a:r>
            <a:r>
              <a:rPr lang="en-US"/>
              <a:t>Self explanatory. Refer to page 3-9 of </a:t>
            </a:r>
            <a:r>
              <a:rPr lang="en-US" b="1"/>
              <a:t>Work Zone Impacts Assessment Guide</a:t>
            </a:r>
            <a:endParaRPr lang="en-US"/>
          </a:p>
          <a:p>
            <a:pPr eaLnBrk="1" hangingPunct="1"/>
            <a:r>
              <a:rPr lang="en-US" b="1"/>
              <a:t>Suggested Questions: </a:t>
            </a:r>
            <a:r>
              <a:rPr lang="en-US"/>
              <a:t>Page 3-9</a:t>
            </a:r>
          </a:p>
          <a:p>
            <a:pPr eaLnBrk="1" hangingPunct="1"/>
            <a:r>
              <a:rPr lang="en-US" b="1"/>
              <a:t>Additional Information: </a:t>
            </a:r>
            <a:r>
              <a:rPr lang="en-US"/>
              <a:t>None</a:t>
            </a:r>
          </a:p>
          <a:p>
            <a:pPr eaLnBrk="1" hangingPunct="1"/>
            <a:r>
              <a:rPr lang="en-US" b="1"/>
              <a:t>Possible Problems: </a:t>
            </a:r>
            <a:r>
              <a:rPr lang="en-US"/>
              <a:t>None</a:t>
            </a:r>
          </a:p>
          <a:p>
            <a:endParaRPr lang="en-US"/>
          </a:p>
        </p:txBody>
      </p:sp>
      <p:sp>
        <p:nvSpPr>
          <p:cNvPr id="81924" name="Slide Number Placeholder 3"/>
          <p:cNvSpPr>
            <a:spLocks noGrp="1"/>
          </p:cNvSpPr>
          <p:nvPr>
            <p:ph type="sldNum" sz="quarter" idx="5"/>
          </p:nvPr>
        </p:nvSpPr>
        <p:spPr>
          <a:noFill/>
        </p:spPr>
        <p:txBody>
          <a:bodyPr/>
          <a:lstStyle/>
          <a:p>
            <a:fld id="{00C72E1B-9C05-4DA9-8BB0-66ADB296AA59}"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a:ln/>
        </p:spPr>
      </p:sp>
      <p:sp>
        <p:nvSpPr>
          <p:cNvPr id="82947" name="Notes Placeholder 2"/>
          <p:cNvSpPr>
            <a:spLocks noGrp="1"/>
          </p:cNvSpPr>
          <p:nvPr>
            <p:ph type="body" idx="1"/>
          </p:nvPr>
        </p:nvSpPr>
        <p:spPr>
          <a:noFill/>
          <a:ln/>
        </p:spPr>
        <p:txBody>
          <a:bodyPr/>
          <a:lstStyle/>
          <a:p>
            <a:pPr eaLnBrk="1" hangingPunct="1"/>
            <a:r>
              <a:rPr lang="en-US" b="1"/>
              <a:t>Key Message: </a:t>
            </a:r>
            <a:r>
              <a:rPr lang="en-US"/>
              <a:t>Discuss Network Typology</a:t>
            </a:r>
          </a:p>
          <a:p>
            <a:pPr eaLnBrk="1" hangingPunct="1"/>
            <a:r>
              <a:rPr lang="en-US" b="1"/>
              <a:t>Est. Presentation Time: </a:t>
            </a:r>
            <a:r>
              <a:rPr lang="en-US"/>
              <a:t>1-2 minute(s)</a:t>
            </a:r>
          </a:p>
          <a:p>
            <a:pPr eaLnBrk="1" hangingPunct="1"/>
            <a:r>
              <a:rPr lang="en-US" b="1"/>
              <a:t>Explanation of Cues/Builds: </a:t>
            </a:r>
            <a:r>
              <a:rPr lang="en-US"/>
              <a:t>None</a:t>
            </a:r>
          </a:p>
          <a:p>
            <a:r>
              <a:rPr lang="en-US" b="1"/>
              <a:t>Suggested Comments: </a:t>
            </a:r>
            <a:r>
              <a:rPr lang="en-US"/>
              <a:t>For work zone analysis, network typology is composed of three general categories:</a:t>
            </a:r>
            <a:endParaRPr lang="en-US" b="1"/>
          </a:p>
          <a:p>
            <a:r>
              <a:rPr lang="en-US" b="1"/>
              <a:t>-Isolated</a:t>
            </a:r>
            <a:r>
              <a:rPr lang="en-US"/>
              <a:t> </a:t>
            </a:r>
            <a:endParaRPr lang="en-US" b="1"/>
          </a:p>
          <a:p>
            <a:r>
              <a:rPr lang="en-US" b="1"/>
              <a:t>-Pipe</a:t>
            </a:r>
          </a:p>
          <a:p>
            <a:r>
              <a:rPr lang="en-US" b="1"/>
              <a:t>-Network</a:t>
            </a:r>
            <a:endParaRPr lang="en-US"/>
          </a:p>
          <a:p>
            <a:pPr eaLnBrk="1" hangingPunct="1"/>
            <a:r>
              <a:rPr lang="en-US" b="1"/>
              <a:t>Suggested Questions: </a:t>
            </a:r>
            <a:r>
              <a:rPr lang="en-US"/>
              <a:t>What is typology? A systematic classification or study of types.</a:t>
            </a:r>
          </a:p>
          <a:p>
            <a:pPr eaLnBrk="1" hangingPunct="1"/>
            <a:r>
              <a:rPr lang="en-US" b="1"/>
              <a:t>Additional Information: </a:t>
            </a:r>
            <a:r>
              <a:rPr lang="en-US"/>
              <a:t>None</a:t>
            </a:r>
          </a:p>
          <a:p>
            <a:pPr eaLnBrk="1" hangingPunct="1"/>
            <a:r>
              <a:rPr lang="en-US" b="1"/>
              <a:t>Possible Problems: </a:t>
            </a:r>
            <a:r>
              <a:rPr lang="en-US"/>
              <a:t>Treat as an intro slide.</a:t>
            </a:r>
          </a:p>
          <a:p>
            <a:endParaRPr lang="en-US"/>
          </a:p>
        </p:txBody>
      </p:sp>
      <p:sp>
        <p:nvSpPr>
          <p:cNvPr id="82948" name="Slide Number Placeholder 3"/>
          <p:cNvSpPr>
            <a:spLocks noGrp="1"/>
          </p:cNvSpPr>
          <p:nvPr>
            <p:ph type="sldNum" sz="quarter" idx="5"/>
          </p:nvPr>
        </p:nvSpPr>
        <p:spPr>
          <a:noFill/>
        </p:spPr>
        <p:txBody>
          <a:bodyPr/>
          <a:lstStyle/>
          <a:p>
            <a:fld id="{9BC22A8C-422E-4356-B340-87D6721EE407}"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a:ln/>
        </p:spPr>
      </p:sp>
      <p:sp>
        <p:nvSpPr>
          <p:cNvPr id="83971" name="Notes Placeholder 2"/>
          <p:cNvSpPr>
            <a:spLocks noGrp="1"/>
          </p:cNvSpPr>
          <p:nvPr>
            <p:ph type="body" idx="1"/>
          </p:nvPr>
        </p:nvSpPr>
        <p:spPr>
          <a:noFill/>
          <a:ln/>
        </p:spPr>
        <p:txBody>
          <a:bodyPr/>
          <a:lstStyle/>
          <a:p>
            <a:pPr eaLnBrk="1" hangingPunct="1"/>
            <a:r>
              <a:rPr lang="en-US" b="1"/>
              <a:t>Key Message: </a:t>
            </a:r>
            <a:r>
              <a:rPr lang="en-US"/>
              <a:t>Discuss Network Typology</a:t>
            </a:r>
          </a:p>
          <a:p>
            <a:pPr eaLnBrk="1" hangingPunct="1"/>
            <a:r>
              <a:rPr lang="en-US" b="1"/>
              <a:t>Est. Presentation Time: </a:t>
            </a:r>
            <a:r>
              <a:rPr lang="en-US"/>
              <a:t>1-2 minute(s)</a:t>
            </a:r>
          </a:p>
          <a:p>
            <a:pPr eaLnBrk="1" hangingPunct="1"/>
            <a:r>
              <a:rPr lang="en-US" b="1"/>
              <a:t>Explanation of Cues/Builds: </a:t>
            </a:r>
            <a:r>
              <a:rPr lang="en-US"/>
              <a:t>None</a:t>
            </a:r>
          </a:p>
          <a:p>
            <a:r>
              <a:rPr lang="en-US" b="1"/>
              <a:t>Suggested Comments:</a:t>
            </a:r>
          </a:p>
          <a:p>
            <a:r>
              <a:rPr lang="en-US" b="1"/>
              <a:t>-Isolated</a:t>
            </a:r>
            <a:r>
              <a:rPr lang="en-US"/>
              <a:t>. A single work zone with limited interaction with surrounding infrastructure and facilities. Examples include a rural lane closure or an interstate bridge deck replacement. </a:t>
            </a:r>
            <a:endParaRPr lang="en-US" b="1"/>
          </a:p>
          <a:p>
            <a:pPr eaLnBrk="1" hangingPunct="1"/>
            <a:r>
              <a:rPr lang="en-US" b="1"/>
              <a:t>Suggested Questions: </a:t>
            </a:r>
            <a:r>
              <a:rPr lang="en-US"/>
              <a:t>None</a:t>
            </a:r>
          </a:p>
          <a:p>
            <a:pPr eaLnBrk="1" hangingPunct="1"/>
            <a:r>
              <a:rPr lang="en-US" b="1"/>
              <a:t>Additional Information: </a:t>
            </a:r>
            <a:r>
              <a:rPr lang="en-US"/>
              <a:t>None</a:t>
            </a:r>
          </a:p>
          <a:p>
            <a:pPr eaLnBrk="1" hangingPunct="1"/>
            <a:r>
              <a:rPr lang="en-US" b="1"/>
              <a:t>Possible Problems: </a:t>
            </a:r>
            <a:r>
              <a:rPr lang="en-US"/>
              <a:t>None</a:t>
            </a:r>
          </a:p>
          <a:p>
            <a:endParaRPr lang="en-US"/>
          </a:p>
        </p:txBody>
      </p:sp>
      <p:sp>
        <p:nvSpPr>
          <p:cNvPr id="83972" name="Slide Number Placeholder 3"/>
          <p:cNvSpPr>
            <a:spLocks noGrp="1"/>
          </p:cNvSpPr>
          <p:nvPr>
            <p:ph type="sldNum" sz="quarter" idx="5"/>
          </p:nvPr>
        </p:nvSpPr>
        <p:spPr>
          <a:noFill/>
        </p:spPr>
        <p:txBody>
          <a:bodyPr/>
          <a:lstStyle/>
          <a:p>
            <a:fld id="{929C9899-3921-4233-9B22-9D0567F6128F}"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p:spPr>
        <p:txBody>
          <a:bodyPr/>
          <a:lstStyle/>
          <a:p>
            <a:pPr eaLnBrk="1" hangingPunct="1"/>
            <a:r>
              <a:rPr lang="en-US" b="1"/>
              <a:t>Key Message: </a:t>
            </a:r>
            <a:r>
              <a:rPr lang="en-US"/>
              <a:t>State the module objectives</a:t>
            </a:r>
          </a:p>
          <a:p>
            <a:pPr eaLnBrk="1" hangingPunct="1"/>
            <a:r>
              <a:rPr lang="en-US" b="1"/>
              <a:t>Est. Presentation Time: </a:t>
            </a:r>
            <a:r>
              <a:rPr lang="en-US"/>
              <a:t>Less than 1 minute(s)</a:t>
            </a:r>
          </a:p>
          <a:p>
            <a:pPr eaLnBrk="1" hangingPunct="1"/>
            <a:r>
              <a:rPr lang="en-US" b="1"/>
              <a:t>Explanation of Cues/Builds: </a:t>
            </a:r>
            <a:r>
              <a:rPr lang="en-US"/>
              <a:t>None</a:t>
            </a:r>
          </a:p>
          <a:p>
            <a:pPr eaLnBrk="1" hangingPunct="1"/>
            <a:r>
              <a:rPr lang="en-US" b="1"/>
              <a:t>Suggested Comments: </a:t>
            </a:r>
            <a:r>
              <a:rPr lang="en-US"/>
              <a:t>None</a:t>
            </a:r>
            <a:endParaRPr lang="en-US" b="1"/>
          </a:p>
          <a:p>
            <a:pPr eaLnBrk="1" hangingPunct="1"/>
            <a:r>
              <a:rPr lang="en-US" b="1"/>
              <a:t>Suggested Questions: </a:t>
            </a:r>
            <a:r>
              <a:rPr lang="en-US"/>
              <a:t>None</a:t>
            </a:r>
          </a:p>
          <a:p>
            <a:pPr eaLnBrk="1" hangingPunct="1"/>
            <a:r>
              <a:rPr lang="en-US" b="1"/>
              <a:t>Additional Information: </a:t>
            </a:r>
            <a:r>
              <a:rPr lang="en-US"/>
              <a:t>None</a:t>
            </a:r>
          </a:p>
          <a:p>
            <a:pPr eaLnBrk="1" hangingPunct="1"/>
            <a:r>
              <a:rPr lang="en-US" b="1"/>
              <a:t>Possible Problems: </a:t>
            </a:r>
            <a:r>
              <a:rPr lang="en-US"/>
              <a:t>None</a:t>
            </a:r>
          </a:p>
          <a:p>
            <a:endParaRPr lang="en-US"/>
          </a:p>
        </p:txBody>
      </p:sp>
      <p:sp>
        <p:nvSpPr>
          <p:cNvPr id="66564" name="Slide Number Placeholder 3"/>
          <p:cNvSpPr>
            <a:spLocks noGrp="1"/>
          </p:cNvSpPr>
          <p:nvPr>
            <p:ph type="sldNum" sz="quarter" idx="5"/>
          </p:nvPr>
        </p:nvSpPr>
        <p:spPr>
          <a:noFill/>
        </p:spPr>
        <p:txBody>
          <a:bodyPr/>
          <a:lstStyle/>
          <a:p>
            <a:fld id="{84FE8B61-4ACB-42AF-9399-FE86891B2B34}"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noFill/>
          <a:ln/>
        </p:spPr>
        <p:txBody>
          <a:bodyPr/>
          <a:lstStyle/>
          <a:p>
            <a:pPr eaLnBrk="1" hangingPunct="1"/>
            <a:r>
              <a:rPr lang="en-US" b="1"/>
              <a:t>Key Message: </a:t>
            </a:r>
            <a:r>
              <a:rPr lang="en-US"/>
              <a:t>Discuss Network Typology</a:t>
            </a:r>
          </a:p>
          <a:p>
            <a:pPr eaLnBrk="1" hangingPunct="1"/>
            <a:r>
              <a:rPr lang="en-US" b="1"/>
              <a:t>Est. Presentation Time: </a:t>
            </a:r>
            <a:r>
              <a:rPr lang="en-US"/>
              <a:t>1-2 minute(s)</a:t>
            </a:r>
          </a:p>
          <a:p>
            <a:pPr eaLnBrk="1" hangingPunct="1"/>
            <a:r>
              <a:rPr lang="en-US" b="1"/>
              <a:t>Explanation of Cues/Builds: </a:t>
            </a:r>
            <a:r>
              <a:rPr lang="en-US"/>
              <a:t>None</a:t>
            </a:r>
          </a:p>
          <a:p>
            <a:r>
              <a:rPr lang="en-US" b="1"/>
              <a:t>Suggested Comments: -Pipe</a:t>
            </a:r>
            <a:r>
              <a:rPr lang="en-US"/>
              <a:t>. A roadway segment with multiple work zones interacting with each other. These work zones typically do not include any type of viable alternate or detour route. </a:t>
            </a:r>
            <a:endParaRPr lang="en-US" b="1"/>
          </a:p>
          <a:p>
            <a:pPr eaLnBrk="1" hangingPunct="1"/>
            <a:r>
              <a:rPr lang="en-US" b="1"/>
              <a:t>Suggested Questions: </a:t>
            </a:r>
            <a:r>
              <a:rPr lang="en-US"/>
              <a:t>None</a:t>
            </a:r>
          </a:p>
          <a:p>
            <a:pPr eaLnBrk="1" hangingPunct="1"/>
            <a:r>
              <a:rPr lang="en-US" b="1"/>
              <a:t>Additional Information: </a:t>
            </a:r>
            <a:r>
              <a:rPr lang="en-US"/>
              <a:t>None</a:t>
            </a:r>
          </a:p>
          <a:p>
            <a:pPr eaLnBrk="1" hangingPunct="1"/>
            <a:r>
              <a:rPr lang="en-US" b="1"/>
              <a:t>Possible Problems: </a:t>
            </a:r>
            <a:r>
              <a:rPr lang="en-US"/>
              <a:t>None</a:t>
            </a:r>
          </a:p>
          <a:p>
            <a:endParaRPr lang="en-US"/>
          </a:p>
        </p:txBody>
      </p:sp>
      <p:sp>
        <p:nvSpPr>
          <p:cNvPr id="84996" name="Slide Number Placeholder 3"/>
          <p:cNvSpPr>
            <a:spLocks noGrp="1"/>
          </p:cNvSpPr>
          <p:nvPr>
            <p:ph type="sldNum" sz="quarter" idx="5"/>
          </p:nvPr>
        </p:nvSpPr>
        <p:spPr>
          <a:noFill/>
        </p:spPr>
        <p:txBody>
          <a:bodyPr/>
          <a:lstStyle/>
          <a:p>
            <a:fld id="{9589AE0F-A92B-4E55-8D5C-AC064C711FB4}"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a:ln/>
        </p:spPr>
      </p:sp>
      <p:sp>
        <p:nvSpPr>
          <p:cNvPr id="86019" name="Notes Placeholder 2"/>
          <p:cNvSpPr>
            <a:spLocks noGrp="1"/>
          </p:cNvSpPr>
          <p:nvPr>
            <p:ph type="body" idx="1"/>
          </p:nvPr>
        </p:nvSpPr>
        <p:spPr>
          <a:noFill/>
          <a:ln/>
        </p:spPr>
        <p:txBody>
          <a:bodyPr/>
          <a:lstStyle/>
          <a:p>
            <a:pPr eaLnBrk="1" hangingPunct="1"/>
            <a:r>
              <a:rPr lang="en-US" b="1"/>
              <a:t>Key Message: </a:t>
            </a:r>
            <a:r>
              <a:rPr lang="en-US"/>
              <a:t>Discuss Network Typology</a:t>
            </a:r>
          </a:p>
          <a:p>
            <a:pPr eaLnBrk="1" hangingPunct="1"/>
            <a:r>
              <a:rPr lang="en-US" b="1"/>
              <a:t>Est. Presentation Time: </a:t>
            </a:r>
            <a:r>
              <a:rPr lang="en-US"/>
              <a:t>1-2 minute(s)</a:t>
            </a:r>
          </a:p>
          <a:p>
            <a:pPr eaLnBrk="1" hangingPunct="1"/>
            <a:r>
              <a:rPr lang="en-US" b="1"/>
              <a:t>Explanation of Cues/Builds: </a:t>
            </a:r>
            <a:r>
              <a:rPr lang="en-US"/>
              <a:t>None</a:t>
            </a:r>
          </a:p>
          <a:p>
            <a:r>
              <a:rPr lang="en-US" b="1"/>
              <a:t>Suggested Comments: Network</a:t>
            </a:r>
            <a:r>
              <a:rPr lang="en-US"/>
              <a:t>. A connected, inter-dependent network structure with multiple access points and one or more viable alternate routes. </a:t>
            </a:r>
          </a:p>
          <a:p>
            <a:pPr eaLnBrk="1" hangingPunct="1"/>
            <a:r>
              <a:rPr lang="en-US" b="1"/>
              <a:t>Suggested Questions: </a:t>
            </a:r>
            <a:r>
              <a:rPr lang="en-US"/>
              <a:t>None</a:t>
            </a:r>
          </a:p>
          <a:p>
            <a:pPr eaLnBrk="1" hangingPunct="1"/>
            <a:r>
              <a:rPr lang="en-US" b="1"/>
              <a:t>Additional Information: </a:t>
            </a:r>
            <a:r>
              <a:rPr lang="en-US"/>
              <a:t>None</a:t>
            </a:r>
          </a:p>
          <a:p>
            <a:pPr eaLnBrk="1" hangingPunct="1"/>
            <a:r>
              <a:rPr lang="en-US" b="1"/>
              <a:t>Possible Problems: </a:t>
            </a:r>
            <a:r>
              <a:rPr lang="en-US"/>
              <a:t>None</a:t>
            </a:r>
          </a:p>
          <a:p>
            <a:endParaRPr lang="en-US"/>
          </a:p>
        </p:txBody>
      </p:sp>
      <p:sp>
        <p:nvSpPr>
          <p:cNvPr id="86020" name="Slide Number Placeholder 3"/>
          <p:cNvSpPr>
            <a:spLocks noGrp="1"/>
          </p:cNvSpPr>
          <p:nvPr>
            <p:ph type="sldNum" sz="quarter" idx="5"/>
          </p:nvPr>
        </p:nvSpPr>
        <p:spPr>
          <a:noFill/>
        </p:spPr>
        <p:txBody>
          <a:bodyPr/>
          <a:lstStyle/>
          <a:p>
            <a:fld id="{A5468572-CD64-4623-B26B-DD89F773C9F8}"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a:ln/>
        </p:spPr>
      </p:sp>
      <p:sp>
        <p:nvSpPr>
          <p:cNvPr id="87043" name="Notes Placeholder 2"/>
          <p:cNvSpPr>
            <a:spLocks noGrp="1"/>
          </p:cNvSpPr>
          <p:nvPr>
            <p:ph type="body" idx="1"/>
          </p:nvPr>
        </p:nvSpPr>
        <p:spPr>
          <a:noFill/>
          <a:ln/>
        </p:spPr>
        <p:txBody>
          <a:bodyPr/>
          <a:lstStyle/>
          <a:p>
            <a:pPr eaLnBrk="1" hangingPunct="1"/>
            <a:r>
              <a:rPr lang="en-US" b="1"/>
              <a:t>Key Message: </a:t>
            </a:r>
            <a:r>
              <a:rPr lang="en-US"/>
              <a:t>Discuss The Geographic Scale Of The Work Zone</a:t>
            </a:r>
          </a:p>
          <a:p>
            <a:pPr eaLnBrk="1" hangingPunct="1"/>
            <a:r>
              <a:rPr lang="en-US" b="1"/>
              <a:t>Est. Presentation Time: </a:t>
            </a:r>
            <a:r>
              <a:rPr lang="en-US"/>
              <a:t>1-2 minute(s)</a:t>
            </a:r>
          </a:p>
          <a:p>
            <a:pPr eaLnBrk="1" hangingPunct="1"/>
            <a:r>
              <a:rPr lang="en-US" b="1"/>
              <a:t>Explanation of Cues/Builds: </a:t>
            </a:r>
            <a:r>
              <a:rPr lang="en-US"/>
              <a:t>None</a:t>
            </a:r>
          </a:p>
          <a:p>
            <a:r>
              <a:rPr lang="en-US" b="1"/>
              <a:t>Suggested Comments: </a:t>
            </a:r>
            <a:r>
              <a:rPr lang="en-US"/>
              <a:t>Scale refers to the physical size of the work zone, the dimensions of the analysis area. The larger the WZ, the more difficult the use of microscopic simulation becomes. Why? More data!</a:t>
            </a:r>
            <a:endParaRPr lang="en-US" b="1"/>
          </a:p>
          <a:p>
            <a:pPr eaLnBrk="1" hangingPunct="1"/>
            <a:r>
              <a:rPr lang="en-US" b="1"/>
              <a:t>Suggested Questions: </a:t>
            </a:r>
            <a:r>
              <a:rPr lang="en-US"/>
              <a:t>Why? More data!</a:t>
            </a:r>
          </a:p>
          <a:p>
            <a:pPr eaLnBrk="1" hangingPunct="1"/>
            <a:r>
              <a:rPr lang="en-US" b="1"/>
              <a:t>Additional Information: </a:t>
            </a:r>
            <a:r>
              <a:rPr lang="en-US"/>
              <a:t>None</a:t>
            </a:r>
          </a:p>
          <a:p>
            <a:pPr eaLnBrk="1" hangingPunct="1"/>
            <a:r>
              <a:rPr lang="en-US" b="1"/>
              <a:t>Possible Problems: </a:t>
            </a:r>
            <a:r>
              <a:rPr lang="en-US"/>
              <a:t>None</a:t>
            </a:r>
          </a:p>
          <a:p>
            <a:endParaRPr lang="en-US"/>
          </a:p>
        </p:txBody>
      </p:sp>
      <p:sp>
        <p:nvSpPr>
          <p:cNvPr id="87044" name="Slide Number Placeholder 3"/>
          <p:cNvSpPr>
            <a:spLocks noGrp="1"/>
          </p:cNvSpPr>
          <p:nvPr>
            <p:ph type="sldNum" sz="quarter" idx="5"/>
          </p:nvPr>
        </p:nvSpPr>
        <p:spPr>
          <a:noFill/>
        </p:spPr>
        <p:txBody>
          <a:bodyPr/>
          <a:lstStyle/>
          <a:p>
            <a:fld id="{50DA1410-3273-4AAD-BB3C-08ECED52D32A}"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a:ln/>
        </p:spPr>
      </p:sp>
      <p:sp>
        <p:nvSpPr>
          <p:cNvPr id="88067" name="Notes Placeholder 2"/>
          <p:cNvSpPr>
            <a:spLocks noGrp="1"/>
          </p:cNvSpPr>
          <p:nvPr>
            <p:ph type="body" idx="1"/>
          </p:nvPr>
        </p:nvSpPr>
        <p:spPr>
          <a:noFill/>
          <a:ln/>
        </p:spPr>
        <p:txBody>
          <a:bodyPr/>
          <a:lstStyle/>
          <a:p>
            <a:pPr eaLnBrk="1" hangingPunct="1"/>
            <a:r>
              <a:rPr lang="en-US" b="1"/>
              <a:t>Key Message: </a:t>
            </a:r>
            <a:r>
              <a:rPr lang="en-US"/>
              <a:t>Discuss a Rule of Thumb</a:t>
            </a:r>
          </a:p>
          <a:p>
            <a:pPr eaLnBrk="1" hangingPunct="1"/>
            <a:r>
              <a:rPr lang="en-US" b="1"/>
              <a:t>Est. Presentation Time: </a:t>
            </a:r>
            <a:r>
              <a:rPr lang="en-US"/>
              <a:t>1-2 minute(s)</a:t>
            </a:r>
          </a:p>
          <a:p>
            <a:pPr eaLnBrk="1" hangingPunct="1"/>
            <a:r>
              <a:rPr lang="en-US" b="1"/>
              <a:t>Explanation of Cues/Builds: </a:t>
            </a:r>
            <a:r>
              <a:rPr lang="en-US"/>
              <a:t>None</a:t>
            </a:r>
          </a:p>
          <a:p>
            <a:r>
              <a:rPr lang="en-US" b="1"/>
              <a:t>Suggested Comments: </a:t>
            </a:r>
            <a:r>
              <a:rPr lang="en-US"/>
              <a:t>As the need to examine the impact to more motorists, users and travelers increase, the ability to use certain types of modeling approaches decreases. Why? More data!</a:t>
            </a:r>
            <a:endParaRPr lang="en-US" b="1"/>
          </a:p>
          <a:p>
            <a:pPr eaLnBrk="1" hangingPunct="1"/>
            <a:r>
              <a:rPr lang="en-US" b="1"/>
              <a:t>Suggested Questions: </a:t>
            </a:r>
            <a:r>
              <a:rPr lang="en-US"/>
              <a:t>Why? More data! More assumptions!</a:t>
            </a:r>
          </a:p>
          <a:p>
            <a:pPr eaLnBrk="1" hangingPunct="1"/>
            <a:r>
              <a:rPr lang="en-US" b="1"/>
              <a:t>Additional Information: </a:t>
            </a:r>
            <a:r>
              <a:rPr lang="en-US"/>
              <a:t>Treat as a summary slide. Try to generate discussion.</a:t>
            </a:r>
          </a:p>
          <a:p>
            <a:pPr eaLnBrk="1" hangingPunct="1"/>
            <a:r>
              <a:rPr lang="en-US" b="1"/>
              <a:t>Possible Problems: </a:t>
            </a:r>
            <a:r>
              <a:rPr lang="en-US"/>
              <a:t>This is not ALWAYS true. It is a rule of thumb!</a:t>
            </a:r>
          </a:p>
          <a:p>
            <a:endParaRPr lang="en-US"/>
          </a:p>
        </p:txBody>
      </p:sp>
      <p:sp>
        <p:nvSpPr>
          <p:cNvPr id="88068" name="Slide Number Placeholder 3"/>
          <p:cNvSpPr>
            <a:spLocks noGrp="1"/>
          </p:cNvSpPr>
          <p:nvPr>
            <p:ph type="sldNum" sz="quarter" idx="5"/>
          </p:nvPr>
        </p:nvSpPr>
        <p:spPr>
          <a:noFill/>
        </p:spPr>
        <p:txBody>
          <a:bodyPr/>
          <a:lstStyle/>
          <a:p>
            <a:fld id="{53865A94-A593-43EC-ACCE-E642BD88B7FA}"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a:ln/>
        </p:spPr>
      </p:sp>
      <p:sp>
        <p:nvSpPr>
          <p:cNvPr id="89091" name="Notes Placeholder 2"/>
          <p:cNvSpPr>
            <a:spLocks noGrp="1"/>
          </p:cNvSpPr>
          <p:nvPr>
            <p:ph type="body" idx="1"/>
          </p:nvPr>
        </p:nvSpPr>
        <p:spPr>
          <a:xfrm>
            <a:off x="609600" y="4191000"/>
            <a:ext cx="5791200" cy="4267200"/>
          </a:xfrm>
          <a:noFill/>
          <a:ln/>
        </p:spPr>
        <p:txBody>
          <a:bodyPr/>
          <a:lstStyle/>
          <a:p>
            <a:pPr eaLnBrk="1" hangingPunct="1"/>
            <a:r>
              <a:rPr lang="en-US" b="1"/>
              <a:t>Key Message: </a:t>
            </a:r>
            <a:r>
              <a:rPr lang="en-US"/>
              <a:t>Discuss Agency Resources</a:t>
            </a:r>
          </a:p>
          <a:p>
            <a:pPr eaLnBrk="1" hangingPunct="1"/>
            <a:r>
              <a:rPr lang="en-US" b="1"/>
              <a:t>Est. Presentation Time: </a:t>
            </a:r>
            <a:r>
              <a:rPr lang="en-US"/>
              <a:t>1-2 minute(s)</a:t>
            </a:r>
          </a:p>
          <a:p>
            <a:pPr eaLnBrk="1" hangingPunct="1"/>
            <a:r>
              <a:rPr lang="en-US" b="1"/>
              <a:t>Explanation of Cues/Builds: </a:t>
            </a:r>
            <a:r>
              <a:rPr lang="en-US"/>
              <a:t>Text box appears on click</a:t>
            </a:r>
          </a:p>
          <a:p>
            <a:pPr eaLnBrk="1" hangingPunct="1"/>
            <a:r>
              <a:rPr lang="en-US" b="1"/>
              <a:t>Suggested Comments: </a:t>
            </a:r>
            <a:r>
              <a:rPr lang="en-US"/>
              <a:t>Developing an analytical approach will be strongly dependent upon the resources the transportation agency has available to these analyses. No question, use of certain models can get expensive. Funding availability may limit the extent to which a work zone analysis can be conducted because money is not available for acquiring the necessary modeling tool or issuing a contract for the analysis to be conducted by a consultant. Regardless, any type of work zone analysis will require at least a minimum amount of funding and the accuracy and results of the analysis will depend to a certain degree on the amount of money available.  These costs must be considered in model selection. Issues such as the ones on the screen must be considered.</a:t>
            </a:r>
          </a:p>
          <a:p>
            <a:pPr eaLnBrk="1" hangingPunct="1"/>
            <a:r>
              <a:rPr lang="en-US" b="1"/>
              <a:t>Suggested Questions: </a:t>
            </a:r>
            <a:r>
              <a:rPr lang="en-US"/>
              <a:t>None</a:t>
            </a:r>
          </a:p>
          <a:p>
            <a:pPr eaLnBrk="1" hangingPunct="1"/>
            <a:r>
              <a:rPr lang="en-US" b="1"/>
              <a:t>Additional Information: </a:t>
            </a:r>
            <a:r>
              <a:rPr lang="en-US"/>
              <a:t>These resources can be categorized as institutional arrangements within the organization that enable or hinder the flow of information; technical staff that are able to conduct the required analysis and/or data collection; funding to acquire the technical expertise or models; and scheduling requirements. All four of these agency resource categories play an important role when making a determination to deploy a transportation modeling approach. </a:t>
            </a:r>
          </a:p>
          <a:p>
            <a:pPr eaLnBrk="1" hangingPunct="1"/>
            <a:r>
              <a:rPr lang="en-US" b="1"/>
              <a:t>Possible Problems: </a:t>
            </a:r>
            <a:r>
              <a:rPr lang="en-US"/>
              <a:t>None</a:t>
            </a:r>
          </a:p>
          <a:p>
            <a:endParaRPr lang="en-US"/>
          </a:p>
        </p:txBody>
      </p:sp>
      <p:sp>
        <p:nvSpPr>
          <p:cNvPr id="89092" name="Slide Number Placeholder 3"/>
          <p:cNvSpPr>
            <a:spLocks noGrp="1"/>
          </p:cNvSpPr>
          <p:nvPr>
            <p:ph type="sldNum" sz="quarter" idx="5"/>
          </p:nvPr>
        </p:nvSpPr>
        <p:spPr>
          <a:noFill/>
        </p:spPr>
        <p:txBody>
          <a:bodyPr/>
          <a:lstStyle/>
          <a:p>
            <a:fld id="{F9B25017-BAB2-40AB-B521-AA5DB55C5574}"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a:ln/>
        </p:spPr>
      </p:sp>
      <p:sp>
        <p:nvSpPr>
          <p:cNvPr id="90115" name="Notes Placeholder 2"/>
          <p:cNvSpPr>
            <a:spLocks noGrp="1"/>
          </p:cNvSpPr>
          <p:nvPr>
            <p:ph type="body" idx="1"/>
          </p:nvPr>
        </p:nvSpPr>
        <p:spPr>
          <a:noFill/>
          <a:ln/>
        </p:spPr>
        <p:txBody>
          <a:bodyPr/>
          <a:lstStyle/>
          <a:p>
            <a:pPr eaLnBrk="1" hangingPunct="1"/>
            <a:r>
              <a:rPr lang="en-US" b="1"/>
              <a:t>Key Message: </a:t>
            </a:r>
            <a:r>
              <a:rPr lang="en-US"/>
              <a:t>Discuss In-House vs. Outsourcing</a:t>
            </a:r>
          </a:p>
          <a:p>
            <a:pPr eaLnBrk="1" hangingPunct="1"/>
            <a:r>
              <a:rPr lang="en-US" b="1"/>
              <a:t>Est. Presentation Time: </a:t>
            </a:r>
            <a:r>
              <a:rPr lang="en-US"/>
              <a:t>1-2 minute(s)</a:t>
            </a:r>
          </a:p>
          <a:p>
            <a:pPr eaLnBrk="1" hangingPunct="1"/>
            <a:r>
              <a:rPr lang="en-US" b="1"/>
              <a:t>Explanation of Cues/Builds: </a:t>
            </a:r>
            <a:r>
              <a:rPr lang="en-US"/>
              <a:t>None</a:t>
            </a:r>
          </a:p>
          <a:p>
            <a:r>
              <a:rPr lang="en-US" b="1"/>
              <a:t>Suggested Comments: </a:t>
            </a:r>
            <a:r>
              <a:rPr lang="en-US"/>
              <a:t>A critical component to the successful use and deployment of work zone modeling tools is the technical expertise to use them. Often, transportation agencies will have either in-house expertise regarding the use of a specific model or access to a consultant with the expertise through a contractual arrangement. In this situation, an agency may be limited to a specific model based upon the technical capability at hand. For example, many transportation agencies make a decision to use modeling products from a specific vendor. In this case, if an agency/analyst wanted to use a different modeling tool that is not available from the vendor, additional time and resources would need to be made available in order to acquire and run the model. Even if an outside contractor is used to conduct the analysis, the transportation agency will still need to have enough expertise on-hand in order to oversee and validate the work zone analysis findings. </a:t>
            </a:r>
          </a:p>
          <a:p>
            <a:r>
              <a:rPr lang="en-US"/>
              <a:t>Application of the tools (with a degree of confidence) will take time. Do we want the analysis done in-house (by staff) or outsource to consultants? Consider the long term implications. For example, the exclusive use of consultants may not generate in-house expertise.</a:t>
            </a:r>
            <a:endParaRPr lang="en-US" b="1"/>
          </a:p>
          <a:p>
            <a:pPr eaLnBrk="1" hangingPunct="1"/>
            <a:r>
              <a:rPr lang="en-US" b="1"/>
              <a:t>Suggested Questions: </a:t>
            </a:r>
            <a:r>
              <a:rPr lang="en-US"/>
              <a:t>What are the advantages and disadvantages?</a:t>
            </a:r>
          </a:p>
          <a:p>
            <a:pPr eaLnBrk="1" hangingPunct="1"/>
            <a:r>
              <a:rPr lang="en-US" b="1"/>
              <a:t>Additional Information: </a:t>
            </a:r>
            <a:r>
              <a:rPr lang="en-US"/>
              <a:t>None</a:t>
            </a:r>
          </a:p>
          <a:p>
            <a:pPr eaLnBrk="1" hangingPunct="1"/>
            <a:r>
              <a:rPr lang="en-US" b="1"/>
              <a:t>Possible Problems: </a:t>
            </a:r>
            <a:r>
              <a:rPr lang="en-US"/>
              <a:t>None</a:t>
            </a:r>
          </a:p>
          <a:p>
            <a:endParaRPr lang="en-US"/>
          </a:p>
        </p:txBody>
      </p:sp>
      <p:sp>
        <p:nvSpPr>
          <p:cNvPr id="90116" name="Slide Number Placeholder 3"/>
          <p:cNvSpPr>
            <a:spLocks noGrp="1"/>
          </p:cNvSpPr>
          <p:nvPr>
            <p:ph type="sldNum" sz="quarter" idx="5"/>
          </p:nvPr>
        </p:nvSpPr>
        <p:spPr>
          <a:noFill/>
        </p:spPr>
        <p:txBody>
          <a:bodyPr/>
          <a:lstStyle/>
          <a:p>
            <a:fld id="{DC7F14D6-FF6D-4533-8AD1-CF1B09B94CA5}"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a:ln/>
        </p:spPr>
      </p:sp>
      <p:sp>
        <p:nvSpPr>
          <p:cNvPr id="111619" name="Notes Placeholder 2"/>
          <p:cNvSpPr>
            <a:spLocks noGrp="1"/>
          </p:cNvSpPr>
          <p:nvPr>
            <p:ph type="body" idx="1"/>
          </p:nvPr>
        </p:nvSpPr>
        <p:spPr>
          <a:noFill/>
          <a:ln/>
        </p:spPr>
        <p:txBody>
          <a:bodyPr/>
          <a:lstStyle/>
          <a:p>
            <a:pPr eaLnBrk="1" hangingPunct="1"/>
            <a:r>
              <a:rPr lang="en-US" b="1"/>
              <a:t>Key Message: </a:t>
            </a:r>
            <a:r>
              <a:rPr lang="en-US"/>
              <a:t>Present a Methodology for Selecting a Traffic Analysis Tool</a:t>
            </a:r>
          </a:p>
          <a:p>
            <a:pPr eaLnBrk="1" hangingPunct="1"/>
            <a:r>
              <a:rPr lang="en-US" b="1"/>
              <a:t>Est. Presentation Time: </a:t>
            </a:r>
            <a:r>
              <a:rPr lang="en-US"/>
              <a:t>1-2 minute(s)</a:t>
            </a:r>
          </a:p>
          <a:p>
            <a:pPr eaLnBrk="1" hangingPunct="1"/>
            <a:r>
              <a:rPr lang="en-US" b="1"/>
              <a:t>Explanation of Cues/Builds: </a:t>
            </a:r>
            <a:r>
              <a:rPr lang="en-US"/>
              <a:t>None</a:t>
            </a:r>
          </a:p>
          <a:p>
            <a:r>
              <a:rPr lang="en-US" b="1"/>
              <a:t>Suggested Comments: </a:t>
            </a:r>
            <a:r>
              <a:rPr lang="en-US"/>
              <a:t>The selection of any traffic analysis tool should align the purpose and objective of the analysis with the capabilities and limitation of the tool. From a project administrative perspective, there are several technical, time requirements and budget factors which come into play, as does the availability of the associated data. FHWA has developed detailed guidance/tools for selecting a traffic analysis tool</a:t>
            </a:r>
          </a:p>
          <a:p>
            <a:pPr>
              <a:lnSpc>
                <a:spcPct val="90000"/>
              </a:lnSpc>
            </a:pPr>
            <a:r>
              <a:rPr lang="en-US" b="1"/>
              <a:t>Suggested Questions: </a:t>
            </a:r>
            <a:r>
              <a:rPr lang="en-US"/>
              <a:t>None</a:t>
            </a:r>
          </a:p>
          <a:p>
            <a:r>
              <a:rPr lang="en-US" b="1"/>
              <a:t>Additional Information: </a:t>
            </a:r>
            <a:r>
              <a:rPr lang="en-US"/>
              <a:t>An automated tool has been developed to implement these steps. This tool can be found on the FHWA Traffic Analysis Tools Web site at: http://ops.fhwa.dot.gov/Travel/Traffic_Analysis_Tools/traffic_analysis_tools.htm</a:t>
            </a:r>
          </a:p>
          <a:p>
            <a:pPr eaLnBrk="1" hangingPunct="1"/>
            <a:r>
              <a:rPr lang="en-US" b="1"/>
              <a:t>Possible Problems: </a:t>
            </a:r>
            <a:r>
              <a:rPr lang="en-US"/>
              <a:t>The guide DOES NOT recommend specific tools.</a:t>
            </a:r>
          </a:p>
          <a:p>
            <a:endParaRPr lang="en-US"/>
          </a:p>
          <a:p>
            <a:endParaRPr lang="en-US"/>
          </a:p>
        </p:txBody>
      </p:sp>
      <p:sp>
        <p:nvSpPr>
          <p:cNvPr id="111620" name="Slide Number Placeholder 3"/>
          <p:cNvSpPr>
            <a:spLocks noGrp="1"/>
          </p:cNvSpPr>
          <p:nvPr>
            <p:ph type="sldNum" sz="quarter" idx="5"/>
          </p:nvPr>
        </p:nvSpPr>
        <p:spPr>
          <a:noFill/>
        </p:spPr>
        <p:txBody>
          <a:bodyPr/>
          <a:lstStyle/>
          <a:p>
            <a:fld id="{8509597E-E108-423A-B228-ECE2EE17D79D}"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a:ln/>
        </p:spPr>
      </p:sp>
      <p:sp>
        <p:nvSpPr>
          <p:cNvPr id="112643" name="Notes Placeholder 2"/>
          <p:cNvSpPr>
            <a:spLocks noGrp="1"/>
          </p:cNvSpPr>
          <p:nvPr>
            <p:ph type="body" idx="1"/>
          </p:nvPr>
        </p:nvSpPr>
        <p:spPr>
          <a:noFill/>
          <a:ln/>
        </p:spPr>
        <p:txBody>
          <a:bodyPr/>
          <a:lstStyle/>
          <a:p>
            <a:pPr eaLnBrk="1" hangingPunct="1"/>
            <a:r>
              <a:rPr lang="en-US" b="1"/>
              <a:t>Key Message: </a:t>
            </a:r>
            <a:r>
              <a:rPr lang="en-US"/>
              <a:t>Discuss Model Selection Considerations</a:t>
            </a:r>
          </a:p>
          <a:p>
            <a:pPr eaLnBrk="1" hangingPunct="1"/>
            <a:r>
              <a:rPr lang="en-US" b="1"/>
              <a:t>Est. Presentation Time: </a:t>
            </a:r>
            <a:r>
              <a:rPr lang="en-US"/>
              <a:t>1-2 minute(s)</a:t>
            </a:r>
          </a:p>
          <a:p>
            <a:pPr eaLnBrk="1" hangingPunct="1"/>
            <a:r>
              <a:rPr lang="en-US" b="1"/>
              <a:t>Explanation of Cues/Builds: </a:t>
            </a:r>
            <a:r>
              <a:rPr lang="en-US"/>
              <a:t>None</a:t>
            </a:r>
          </a:p>
          <a:p>
            <a:r>
              <a:rPr lang="en-US" b="1"/>
              <a:t>Suggested Comments: </a:t>
            </a:r>
            <a:r>
              <a:rPr lang="en-US"/>
              <a:t>Resource requirements, whether they are financial, personnel, or skill-related, can be a major consideration in selecting an analytical tool. In addition, using a more advanced and data-intensive tool may provide a greater understanding of the alternatives; however, accurate and detailed data are still needed to produce representative results. We need to ask the following questions:</a:t>
            </a:r>
            <a:endParaRPr lang="en-US" b="1"/>
          </a:p>
          <a:p>
            <a:pPr eaLnBrk="1" hangingPunct="1"/>
            <a:r>
              <a:rPr lang="en-US" b="1"/>
              <a:t>Suggested Questions: </a:t>
            </a:r>
            <a:r>
              <a:rPr lang="en-US"/>
              <a:t>None</a:t>
            </a:r>
          </a:p>
          <a:p>
            <a:pPr eaLnBrk="1" hangingPunct="1"/>
            <a:r>
              <a:rPr lang="en-US" b="1"/>
              <a:t>Additional Information: </a:t>
            </a:r>
            <a:r>
              <a:rPr lang="en-US"/>
              <a:t>None</a:t>
            </a:r>
          </a:p>
          <a:p>
            <a:pPr eaLnBrk="1" hangingPunct="1"/>
            <a:r>
              <a:rPr lang="en-US" b="1"/>
              <a:t>Possible Problems: </a:t>
            </a:r>
            <a:r>
              <a:rPr lang="en-US"/>
              <a:t>None</a:t>
            </a:r>
          </a:p>
          <a:p>
            <a:endParaRPr lang="en-US"/>
          </a:p>
        </p:txBody>
      </p:sp>
      <p:sp>
        <p:nvSpPr>
          <p:cNvPr id="112644" name="Slide Number Placeholder 3"/>
          <p:cNvSpPr>
            <a:spLocks noGrp="1"/>
          </p:cNvSpPr>
          <p:nvPr>
            <p:ph type="sldNum" sz="quarter" idx="5"/>
          </p:nvPr>
        </p:nvSpPr>
        <p:spPr>
          <a:noFill/>
        </p:spPr>
        <p:txBody>
          <a:bodyPr/>
          <a:lstStyle/>
          <a:p>
            <a:fld id="{98BB7DE8-9B73-42D3-A550-A09DFA4D0670}"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a:ln/>
        </p:spPr>
      </p:sp>
      <p:sp>
        <p:nvSpPr>
          <p:cNvPr id="113667" name="Notes Placeholder 2"/>
          <p:cNvSpPr>
            <a:spLocks noGrp="1"/>
          </p:cNvSpPr>
          <p:nvPr>
            <p:ph type="body" idx="1"/>
          </p:nvPr>
        </p:nvSpPr>
        <p:spPr>
          <a:noFill/>
          <a:ln/>
        </p:spPr>
        <p:txBody>
          <a:bodyPr/>
          <a:lstStyle/>
          <a:p>
            <a:pPr eaLnBrk="1" hangingPunct="1"/>
            <a:r>
              <a:rPr lang="en-US" b="1" dirty="0"/>
              <a:t>Key Message: </a:t>
            </a:r>
            <a:r>
              <a:rPr lang="en-US" dirty="0"/>
              <a:t>Discuss Questions to Ask</a:t>
            </a:r>
          </a:p>
          <a:p>
            <a:pPr eaLnBrk="1" hangingPunct="1"/>
            <a:r>
              <a:rPr lang="en-US" b="1" dirty="0"/>
              <a:t>Est. Presentation Time: </a:t>
            </a:r>
            <a:r>
              <a:rPr lang="en-US" dirty="0"/>
              <a:t>1-2 minute(s)</a:t>
            </a:r>
          </a:p>
          <a:p>
            <a:pPr eaLnBrk="1" hangingPunct="1"/>
            <a:r>
              <a:rPr lang="en-US" b="1" dirty="0"/>
              <a:t>Explanation of Cues/Builds: </a:t>
            </a:r>
            <a:r>
              <a:rPr lang="en-US" dirty="0"/>
              <a:t>None</a:t>
            </a:r>
          </a:p>
          <a:p>
            <a:r>
              <a:rPr lang="en-US" b="1" dirty="0"/>
              <a:t>Suggested Comments: Tool Capital Cost: </a:t>
            </a:r>
            <a:r>
              <a:rPr lang="en-US" dirty="0"/>
              <a:t>What is the average capital cost to acquire the traffic analysis tool? In this category, tools that cost, on average, less than $1,000 are considered to be inexpensive, while tools that cost from $1,000 to $5,000 are considered to be mid-range. Any tools that cost more than $5,000 are considered to be expensive. </a:t>
            </a:r>
            <a:endParaRPr lang="en-US" b="1" dirty="0"/>
          </a:p>
          <a:p>
            <a:pPr eaLnBrk="1" hangingPunct="1"/>
            <a:r>
              <a:rPr lang="en-US" b="1" dirty="0"/>
              <a:t>Suggested Questions: </a:t>
            </a:r>
            <a:r>
              <a:rPr lang="en-US" dirty="0"/>
              <a:t>None</a:t>
            </a:r>
          </a:p>
          <a:p>
            <a:pPr eaLnBrk="1" hangingPunct="1"/>
            <a:r>
              <a:rPr lang="en-US" b="1" dirty="0"/>
              <a:t>Additional Information: </a:t>
            </a:r>
            <a:r>
              <a:rPr lang="en-US" dirty="0"/>
              <a:t>None</a:t>
            </a:r>
          </a:p>
          <a:p>
            <a:pPr eaLnBrk="1" hangingPunct="1"/>
            <a:r>
              <a:rPr lang="en-US" b="1" dirty="0"/>
              <a:t>Possible Problems: </a:t>
            </a:r>
            <a:r>
              <a:rPr lang="en-US" dirty="0"/>
              <a:t>None</a:t>
            </a:r>
          </a:p>
        </p:txBody>
      </p:sp>
      <p:sp>
        <p:nvSpPr>
          <p:cNvPr id="113668" name="Slide Number Placeholder 3"/>
          <p:cNvSpPr>
            <a:spLocks noGrp="1"/>
          </p:cNvSpPr>
          <p:nvPr>
            <p:ph type="sldNum" sz="quarter" idx="5"/>
          </p:nvPr>
        </p:nvSpPr>
        <p:spPr>
          <a:noFill/>
        </p:spPr>
        <p:txBody>
          <a:bodyPr/>
          <a:lstStyle/>
          <a:p>
            <a:fld id="{E654EDE4-6156-4DAB-84E4-213E9C617577}"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a:ln/>
        </p:spPr>
      </p:sp>
      <p:sp>
        <p:nvSpPr>
          <p:cNvPr id="114691" name="Notes Placeholder 2"/>
          <p:cNvSpPr>
            <a:spLocks noGrp="1"/>
          </p:cNvSpPr>
          <p:nvPr>
            <p:ph type="body" idx="1"/>
          </p:nvPr>
        </p:nvSpPr>
        <p:spPr>
          <a:noFill/>
          <a:ln/>
        </p:spPr>
        <p:txBody>
          <a:bodyPr/>
          <a:lstStyle/>
          <a:p>
            <a:pPr eaLnBrk="1" hangingPunct="1"/>
            <a:r>
              <a:rPr lang="en-US" b="1" dirty="0"/>
              <a:t>Key Message: </a:t>
            </a:r>
            <a:r>
              <a:rPr lang="en-US" dirty="0"/>
              <a:t>Discuss Questions to Ask</a:t>
            </a:r>
          </a:p>
          <a:p>
            <a:pPr eaLnBrk="1" hangingPunct="1"/>
            <a:r>
              <a:rPr lang="en-US" b="1" dirty="0"/>
              <a:t>Est. Presentation Time: </a:t>
            </a:r>
            <a:r>
              <a:rPr lang="en-US" dirty="0"/>
              <a:t>1-2 minute(s)</a:t>
            </a:r>
          </a:p>
          <a:p>
            <a:pPr eaLnBrk="1" hangingPunct="1"/>
            <a:r>
              <a:rPr lang="en-US" b="1" dirty="0"/>
              <a:t>Explanation of Cues/Builds: </a:t>
            </a:r>
            <a:r>
              <a:rPr lang="en-US" dirty="0"/>
              <a:t>None</a:t>
            </a:r>
          </a:p>
          <a:p>
            <a:r>
              <a:rPr lang="en-US" b="1" dirty="0"/>
              <a:t>Suggested Comments: </a:t>
            </a:r>
            <a:r>
              <a:rPr lang="en-US" dirty="0"/>
              <a:t>Self explanatory</a:t>
            </a:r>
          </a:p>
          <a:p>
            <a:pPr eaLnBrk="1" hangingPunct="1"/>
            <a:r>
              <a:rPr lang="en-US" b="1" dirty="0"/>
              <a:t>Suggested Questions: </a:t>
            </a:r>
            <a:r>
              <a:rPr lang="en-US" dirty="0"/>
              <a:t>What is validation? Have the equations and algorithms build into the model been confirmed as valid? Is the model tested? Validation is done by the developer, as opposed to calibration, which is done by the user. Definition: to make valid; substantiate; confirm.</a:t>
            </a:r>
          </a:p>
          <a:p>
            <a:pPr eaLnBrk="1" hangingPunct="1"/>
            <a:r>
              <a:rPr lang="en-US" b="1" dirty="0"/>
              <a:t>Additional Information: </a:t>
            </a:r>
            <a:r>
              <a:rPr lang="en-US" dirty="0"/>
              <a:t>Treat as a checklist.</a:t>
            </a:r>
          </a:p>
          <a:p>
            <a:pPr eaLnBrk="1" hangingPunct="1"/>
            <a:r>
              <a:rPr lang="en-US" b="1" dirty="0"/>
              <a:t>Possible Problems: </a:t>
            </a:r>
            <a:r>
              <a:rPr lang="en-US" dirty="0"/>
              <a:t>None</a:t>
            </a:r>
          </a:p>
          <a:p>
            <a:endParaRPr lang="en-US" dirty="0"/>
          </a:p>
        </p:txBody>
      </p:sp>
      <p:sp>
        <p:nvSpPr>
          <p:cNvPr id="114692" name="Slide Number Placeholder 3"/>
          <p:cNvSpPr>
            <a:spLocks noGrp="1"/>
          </p:cNvSpPr>
          <p:nvPr>
            <p:ph type="sldNum" sz="quarter" idx="5"/>
          </p:nvPr>
        </p:nvSpPr>
        <p:spPr>
          <a:noFill/>
        </p:spPr>
        <p:txBody>
          <a:bodyPr/>
          <a:lstStyle/>
          <a:p>
            <a:fld id="{979017C4-70C1-477B-8138-D58595CA0F52}"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p:spPr>
        <p:txBody>
          <a:bodyPr/>
          <a:lstStyle/>
          <a:p>
            <a:pPr eaLnBrk="1" hangingPunct="1"/>
            <a:r>
              <a:rPr lang="en-US" b="1" dirty="0"/>
              <a:t>Key Message: </a:t>
            </a:r>
            <a:r>
              <a:rPr lang="en-US" dirty="0"/>
              <a:t>Deployment of Analytical Tools</a:t>
            </a:r>
          </a:p>
          <a:p>
            <a:pPr eaLnBrk="1" hangingPunct="1"/>
            <a:r>
              <a:rPr lang="en-US" b="1" dirty="0"/>
              <a:t>Est. Presentation Time: </a:t>
            </a:r>
            <a:r>
              <a:rPr lang="en-US" dirty="0"/>
              <a:t>Less than 1 minute(s)</a:t>
            </a:r>
            <a:endParaRPr lang="en-US" b="1" dirty="0"/>
          </a:p>
          <a:p>
            <a:pPr eaLnBrk="1" hangingPunct="1"/>
            <a:r>
              <a:rPr lang="en-US" b="1" dirty="0"/>
              <a:t>Explanation of Cues/Builds: </a:t>
            </a:r>
            <a:r>
              <a:rPr lang="en-US" dirty="0"/>
              <a:t>Text box appears on click</a:t>
            </a:r>
          </a:p>
          <a:p>
            <a:pPr eaLnBrk="1" hangingPunct="1"/>
            <a:r>
              <a:rPr lang="en-US" b="1" dirty="0"/>
              <a:t>Suggested Comments: </a:t>
            </a:r>
            <a:r>
              <a:rPr lang="en-US" dirty="0"/>
              <a:t>Let’s discuss the importance of selecting and applying the proper tool. This is best accomplished when the analytical capability is well-matched to the context for analysis. The tool must match the needs.</a:t>
            </a:r>
          </a:p>
          <a:p>
            <a:pPr eaLnBrk="1" hangingPunct="1"/>
            <a:r>
              <a:rPr lang="en-US" b="1" dirty="0"/>
              <a:t>Suggested Questions: </a:t>
            </a:r>
            <a:r>
              <a:rPr lang="en-US" dirty="0"/>
              <a:t>What is the criteria to select and deploy an analytical tool?</a:t>
            </a:r>
          </a:p>
          <a:p>
            <a:pPr eaLnBrk="1" hangingPunct="1"/>
            <a:r>
              <a:rPr lang="en-US" b="1" dirty="0"/>
              <a:t>Additional Information: </a:t>
            </a:r>
            <a:r>
              <a:rPr lang="en-US" dirty="0"/>
              <a:t>None</a:t>
            </a:r>
          </a:p>
          <a:p>
            <a:pPr eaLnBrk="1" hangingPunct="1"/>
            <a:r>
              <a:rPr lang="en-US" b="1" dirty="0"/>
              <a:t>Possible Problems: </a:t>
            </a:r>
            <a:r>
              <a:rPr lang="en-US" dirty="0"/>
              <a:t>None</a:t>
            </a:r>
          </a:p>
          <a:p>
            <a:r>
              <a:rPr lang="en-US" dirty="0"/>
              <a:t>Image </a:t>
            </a:r>
            <a:r>
              <a:rPr lang="en-US" dirty="0" err="1"/>
              <a:t>Credt</a:t>
            </a:r>
            <a:r>
              <a:rPr lang="en-US" dirty="0"/>
              <a:t>: https://www.palomar.edu/testwritingstrategies/2015/10/30/make-me-a-match/2-pattern-matching/ </a:t>
            </a:r>
          </a:p>
        </p:txBody>
      </p:sp>
      <p:sp>
        <p:nvSpPr>
          <p:cNvPr id="67588" name="Slide Number Placeholder 3"/>
          <p:cNvSpPr>
            <a:spLocks noGrp="1"/>
          </p:cNvSpPr>
          <p:nvPr>
            <p:ph type="sldNum" sz="quarter" idx="5"/>
          </p:nvPr>
        </p:nvSpPr>
        <p:spPr>
          <a:noFill/>
        </p:spPr>
        <p:txBody>
          <a:bodyPr/>
          <a:lstStyle/>
          <a:p>
            <a:fld id="{C525504F-44CB-44C8-8D0A-7B1049E4A5EE}"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a:ln/>
        </p:spPr>
      </p:sp>
      <p:sp>
        <p:nvSpPr>
          <p:cNvPr id="115715" name="Notes Placeholder 2"/>
          <p:cNvSpPr>
            <a:spLocks noGrp="1"/>
          </p:cNvSpPr>
          <p:nvPr>
            <p:ph type="body" idx="1"/>
          </p:nvPr>
        </p:nvSpPr>
        <p:spPr>
          <a:noFill/>
          <a:ln/>
        </p:spPr>
        <p:txBody>
          <a:bodyPr/>
          <a:lstStyle/>
          <a:p>
            <a:pPr eaLnBrk="1" hangingPunct="1"/>
            <a:r>
              <a:rPr lang="en-US" b="1" dirty="0"/>
              <a:t>Key Message: </a:t>
            </a:r>
            <a:r>
              <a:rPr lang="en-US" dirty="0"/>
              <a:t>Discuss Questions to Ask</a:t>
            </a:r>
          </a:p>
          <a:p>
            <a:pPr eaLnBrk="1" hangingPunct="1"/>
            <a:r>
              <a:rPr lang="en-US" b="1" dirty="0"/>
              <a:t>Est. Presentation Time: </a:t>
            </a:r>
            <a:r>
              <a:rPr lang="en-US" dirty="0"/>
              <a:t>1-2 minute(s)</a:t>
            </a:r>
          </a:p>
          <a:p>
            <a:pPr eaLnBrk="1" hangingPunct="1"/>
            <a:r>
              <a:rPr lang="en-US" b="1" dirty="0"/>
              <a:t>Explanation of Cues/Builds: </a:t>
            </a:r>
            <a:r>
              <a:rPr lang="en-US" dirty="0"/>
              <a:t>None</a:t>
            </a:r>
          </a:p>
          <a:p>
            <a:r>
              <a:rPr lang="en-US" b="1" dirty="0"/>
              <a:t>Suggested Comments: </a:t>
            </a:r>
            <a:r>
              <a:rPr lang="en-US" dirty="0"/>
              <a:t>Self explanatory</a:t>
            </a:r>
          </a:p>
          <a:p>
            <a:r>
              <a:rPr lang="en-US" b="1" dirty="0"/>
              <a:t>Suggested Questions: </a:t>
            </a:r>
            <a:r>
              <a:rPr lang="en-US" dirty="0"/>
              <a:t>Hardware Requirements: How much computer power is necessary to adequately run the analysis?</a:t>
            </a:r>
          </a:p>
          <a:p>
            <a:pPr eaLnBrk="1" hangingPunct="1"/>
            <a:r>
              <a:rPr lang="en-US" b="1" dirty="0"/>
              <a:t>Additional Information: </a:t>
            </a:r>
            <a:r>
              <a:rPr lang="en-US" dirty="0"/>
              <a:t>Treat as a checklist.</a:t>
            </a:r>
          </a:p>
          <a:p>
            <a:pPr eaLnBrk="1" hangingPunct="1"/>
            <a:r>
              <a:rPr lang="en-US" b="1" dirty="0"/>
              <a:t>Possible Problems: </a:t>
            </a:r>
            <a:r>
              <a:rPr lang="en-US" dirty="0"/>
              <a:t>None</a:t>
            </a:r>
          </a:p>
          <a:p>
            <a:endParaRPr lang="en-US" dirty="0"/>
          </a:p>
        </p:txBody>
      </p:sp>
      <p:sp>
        <p:nvSpPr>
          <p:cNvPr id="115716" name="Slide Number Placeholder 3"/>
          <p:cNvSpPr>
            <a:spLocks noGrp="1"/>
          </p:cNvSpPr>
          <p:nvPr>
            <p:ph type="sldNum" sz="quarter" idx="5"/>
          </p:nvPr>
        </p:nvSpPr>
        <p:spPr>
          <a:noFill/>
        </p:spPr>
        <p:txBody>
          <a:bodyPr/>
          <a:lstStyle/>
          <a:p>
            <a:fld id="{6359EC53-B413-4079-A5E3-E9CDAF2DB561}"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a:ln/>
        </p:spPr>
      </p:sp>
      <p:sp>
        <p:nvSpPr>
          <p:cNvPr id="116739" name="Notes Placeholder 2"/>
          <p:cNvSpPr>
            <a:spLocks noGrp="1"/>
          </p:cNvSpPr>
          <p:nvPr>
            <p:ph type="body" idx="1"/>
          </p:nvPr>
        </p:nvSpPr>
        <p:spPr>
          <a:noFill/>
          <a:ln/>
        </p:spPr>
        <p:txBody>
          <a:bodyPr/>
          <a:lstStyle/>
          <a:p>
            <a:pPr eaLnBrk="1" hangingPunct="1"/>
            <a:r>
              <a:rPr lang="en-US" b="1"/>
              <a:t>Key Message: </a:t>
            </a:r>
            <a:r>
              <a:rPr lang="en-US"/>
              <a:t>Discuss Questions to Ask</a:t>
            </a:r>
          </a:p>
          <a:p>
            <a:pPr eaLnBrk="1" hangingPunct="1"/>
            <a:r>
              <a:rPr lang="en-US" b="1"/>
              <a:t>Est. Presentation Time: </a:t>
            </a:r>
            <a:r>
              <a:rPr lang="en-US"/>
              <a:t>1-2 minute(s)</a:t>
            </a:r>
          </a:p>
          <a:p>
            <a:pPr eaLnBrk="1" hangingPunct="1"/>
            <a:r>
              <a:rPr lang="en-US" b="1"/>
              <a:t>Explanation of Cues/Builds: </a:t>
            </a:r>
            <a:r>
              <a:rPr lang="en-US"/>
              <a:t>None</a:t>
            </a:r>
          </a:p>
          <a:p>
            <a:r>
              <a:rPr lang="en-US" b="1"/>
              <a:t>Suggested Comments: </a:t>
            </a:r>
            <a:r>
              <a:rPr lang="en-US"/>
              <a:t>Self explanatory</a:t>
            </a:r>
          </a:p>
          <a:p>
            <a:r>
              <a:rPr lang="en-US" b="1"/>
              <a:t>Suggested Questions: </a:t>
            </a:r>
            <a:r>
              <a:rPr lang="en-US"/>
              <a:t>Any experiences with these issues in this group?</a:t>
            </a:r>
          </a:p>
          <a:p>
            <a:pPr eaLnBrk="1" hangingPunct="1"/>
            <a:r>
              <a:rPr lang="en-US" b="1"/>
              <a:t>Additional Information: </a:t>
            </a:r>
            <a:r>
              <a:rPr lang="en-US"/>
              <a:t>Treat as a checklist.</a:t>
            </a:r>
          </a:p>
          <a:p>
            <a:pPr eaLnBrk="1" hangingPunct="1"/>
            <a:r>
              <a:rPr lang="en-US" b="1"/>
              <a:t>Possible Problems: </a:t>
            </a:r>
            <a:r>
              <a:rPr lang="en-US"/>
              <a:t>None</a:t>
            </a:r>
          </a:p>
          <a:p>
            <a:endParaRPr lang="en-US"/>
          </a:p>
        </p:txBody>
      </p:sp>
      <p:sp>
        <p:nvSpPr>
          <p:cNvPr id="116740" name="Slide Number Placeholder 3"/>
          <p:cNvSpPr>
            <a:spLocks noGrp="1"/>
          </p:cNvSpPr>
          <p:nvPr>
            <p:ph type="sldNum" sz="quarter" idx="5"/>
          </p:nvPr>
        </p:nvSpPr>
        <p:spPr>
          <a:noFill/>
        </p:spPr>
        <p:txBody>
          <a:bodyPr/>
          <a:lstStyle/>
          <a:p>
            <a:fld id="{B2D66998-F4DE-4EB9-8953-F863F930251B}"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a:ln/>
        </p:spPr>
      </p:sp>
      <p:sp>
        <p:nvSpPr>
          <p:cNvPr id="117763" name="Notes Placeholder 2"/>
          <p:cNvSpPr>
            <a:spLocks noGrp="1"/>
          </p:cNvSpPr>
          <p:nvPr>
            <p:ph type="body" idx="1"/>
          </p:nvPr>
        </p:nvSpPr>
        <p:spPr>
          <a:noFill/>
          <a:ln/>
        </p:spPr>
        <p:txBody>
          <a:bodyPr/>
          <a:lstStyle/>
          <a:p>
            <a:pPr eaLnBrk="1" hangingPunct="1"/>
            <a:r>
              <a:rPr lang="en-US" b="1" dirty="0"/>
              <a:t>Key Message: </a:t>
            </a:r>
            <a:r>
              <a:rPr lang="en-US" dirty="0"/>
              <a:t>Discuss Questions to Ask</a:t>
            </a:r>
          </a:p>
          <a:p>
            <a:pPr eaLnBrk="1" hangingPunct="1"/>
            <a:r>
              <a:rPr lang="en-US" b="1" dirty="0"/>
              <a:t>Est. Presentation Time: </a:t>
            </a:r>
            <a:r>
              <a:rPr lang="en-US" dirty="0"/>
              <a:t>1-2 minute(s)</a:t>
            </a:r>
          </a:p>
          <a:p>
            <a:pPr eaLnBrk="1" hangingPunct="1"/>
            <a:r>
              <a:rPr lang="en-US" b="1" dirty="0"/>
              <a:t>Explanation of Cues/Builds: </a:t>
            </a:r>
            <a:r>
              <a:rPr lang="en-US" dirty="0"/>
              <a:t>None</a:t>
            </a:r>
          </a:p>
          <a:p>
            <a:r>
              <a:rPr lang="en-US" b="1" dirty="0"/>
              <a:t>Suggested Comments: </a:t>
            </a:r>
            <a:r>
              <a:rPr lang="en-US" dirty="0"/>
              <a:t>Self explanatory</a:t>
            </a:r>
          </a:p>
          <a:p>
            <a:r>
              <a:rPr lang="en-US" b="1" dirty="0"/>
              <a:t>Suggested Questions: </a:t>
            </a:r>
            <a:r>
              <a:rPr lang="en-US" dirty="0"/>
              <a:t>Any experiences with these issues in this group?</a:t>
            </a:r>
          </a:p>
          <a:p>
            <a:pPr eaLnBrk="1" hangingPunct="1"/>
            <a:r>
              <a:rPr lang="en-US" b="1" dirty="0"/>
              <a:t>Additional Information: </a:t>
            </a:r>
            <a:r>
              <a:rPr lang="en-US" dirty="0"/>
              <a:t>Treat as a checklist.</a:t>
            </a:r>
          </a:p>
          <a:p>
            <a:pPr eaLnBrk="1" hangingPunct="1"/>
            <a:r>
              <a:rPr lang="en-US" b="1" dirty="0"/>
              <a:t>Possible Problems: </a:t>
            </a:r>
            <a:r>
              <a:rPr lang="en-US" dirty="0"/>
              <a:t>None</a:t>
            </a:r>
          </a:p>
          <a:p>
            <a:endParaRPr lang="en-US" dirty="0"/>
          </a:p>
        </p:txBody>
      </p:sp>
      <p:sp>
        <p:nvSpPr>
          <p:cNvPr id="117764" name="Slide Number Placeholder 3"/>
          <p:cNvSpPr>
            <a:spLocks noGrp="1"/>
          </p:cNvSpPr>
          <p:nvPr>
            <p:ph type="sldNum" sz="quarter" idx="5"/>
          </p:nvPr>
        </p:nvSpPr>
        <p:spPr>
          <a:noFill/>
        </p:spPr>
        <p:txBody>
          <a:bodyPr/>
          <a:lstStyle/>
          <a:p>
            <a:fld id="{9CEE537D-93D8-4843-B6EA-EDC7D1EEF632}"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noTextEdit="1"/>
          </p:cNvSpPr>
          <p:nvPr>
            <p:ph type="sldImg"/>
          </p:nvPr>
        </p:nvSpPr>
        <p:spPr>
          <a:ln/>
        </p:spPr>
      </p:sp>
      <p:sp>
        <p:nvSpPr>
          <p:cNvPr id="118787" name="Notes Placeholder 2"/>
          <p:cNvSpPr>
            <a:spLocks noGrp="1"/>
          </p:cNvSpPr>
          <p:nvPr>
            <p:ph type="body" idx="1"/>
          </p:nvPr>
        </p:nvSpPr>
        <p:spPr>
          <a:noFill/>
          <a:ln/>
        </p:spPr>
        <p:txBody>
          <a:bodyPr/>
          <a:lstStyle/>
          <a:p>
            <a:pPr eaLnBrk="1" hangingPunct="1"/>
            <a:r>
              <a:rPr lang="en-US" b="1"/>
              <a:t>Key Message: </a:t>
            </a:r>
            <a:r>
              <a:rPr lang="en-US"/>
              <a:t>Discuss Questions to Ask</a:t>
            </a:r>
          </a:p>
          <a:p>
            <a:pPr eaLnBrk="1" hangingPunct="1"/>
            <a:r>
              <a:rPr lang="en-US" b="1"/>
              <a:t>Est. Presentation Time: </a:t>
            </a:r>
            <a:r>
              <a:rPr lang="en-US"/>
              <a:t>1-2 minute(s)</a:t>
            </a:r>
          </a:p>
          <a:p>
            <a:pPr eaLnBrk="1" hangingPunct="1"/>
            <a:r>
              <a:rPr lang="en-US" b="1"/>
              <a:t>Explanation of Cues/Builds: </a:t>
            </a:r>
            <a:r>
              <a:rPr lang="en-US"/>
              <a:t>None</a:t>
            </a:r>
          </a:p>
          <a:p>
            <a:r>
              <a:rPr lang="en-US" b="1"/>
              <a:t>Suggested Comments: </a:t>
            </a:r>
            <a:r>
              <a:rPr lang="en-US"/>
              <a:t>Self explanatory</a:t>
            </a:r>
          </a:p>
          <a:p>
            <a:r>
              <a:rPr lang="en-US" b="1"/>
              <a:t>Suggested Questions: </a:t>
            </a:r>
            <a:r>
              <a:rPr lang="en-US"/>
              <a:t>Any experiences with these issues in this group?</a:t>
            </a:r>
          </a:p>
          <a:p>
            <a:pPr eaLnBrk="1" hangingPunct="1"/>
            <a:r>
              <a:rPr lang="en-US" b="1"/>
              <a:t>Additional Information: </a:t>
            </a:r>
            <a:r>
              <a:rPr lang="en-US"/>
              <a:t>Treat as a checklist.</a:t>
            </a:r>
          </a:p>
          <a:p>
            <a:pPr eaLnBrk="1" hangingPunct="1"/>
            <a:r>
              <a:rPr lang="en-US" b="1"/>
              <a:t>Possible Problems: </a:t>
            </a:r>
            <a:r>
              <a:rPr lang="en-US"/>
              <a:t>None</a:t>
            </a:r>
          </a:p>
          <a:p>
            <a:endParaRPr lang="en-US"/>
          </a:p>
        </p:txBody>
      </p:sp>
      <p:sp>
        <p:nvSpPr>
          <p:cNvPr id="118788" name="Slide Number Placeholder 3"/>
          <p:cNvSpPr>
            <a:spLocks noGrp="1"/>
          </p:cNvSpPr>
          <p:nvPr>
            <p:ph type="sldNum" sz="quarter" idx="5"/>
          </p:nvPr>
        </p:nvSpPr>
        <p:spPr>
          <a:noFill/>
        </p:spPr>
        <p:txBody>
          <a:bodyPr/>
          <a:lstStyle/>
          <a:p>
            <a:fld id="{DC09FFB2-4F73-4392-B19F-9693DA0E96DD}"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noTextEdit="1"/>
          </p:cNvSpPr>
          <p:nvPr>
            <p:ph type="sldImg"/>
          </p:nvPr>
        </p:nvSpPr>
        <p:spPr>
          <a:ln/>
        </p:spPr>
      </p:sp>
      <p:sp>
        <p:nvSpPr>
          <p:cNvPr id="119811" name="Notes Placeholder 2"/>
          <p:cNvSpPr>
            <a:spLocks noGrp="1"/>
          </p:cNvSpPr>
          <p:nvPr>
            <p:ph type="body" idx="1"/>
          </p:nvPr>
        </p:nvSpPr>
        <p:spPr>
          <a:noFill/>
          <a:ln/>
        </p:spPr>
        <p:txBody>
          <a:bodyPr/>
          <a:lstStyle/>
          <a:p>
            <a:pPr eaLnBrk="1" hangingPunct="1"/>
            <a:r>
              <a:rPr lang="en-US" b="1" dirty="0"/>
              <a:t>Key Message: </a:t>
            </a:r>
            <a:r>
              <a:rPr lang="en-US" dirty="0"/>
              <a:t>Discuss Questions to Ask</a:t>
            </a:r>
          </a:p>
          <a:p>
            <a:pPr eaLnBrk="1" hangingPunct="1"/>
            <a:r>
              <a:rPr lang="en-US" b="1" dirty="0"/>
              <a:t>Est. Presentation Time: </a:t>
            </a:r>
            <a:r>
              <a:rPr lang="en-US" dirty="0"/>
              <a:t>1-2 minute(s)</a:t>
            </a:r>
          </a:p>
          <a:p>
            <a:pPr eaLnBrk="1" hangingPunct="1"/>
            <a:r>
              <a:rPr lang="en-US" b="1" dirty="0"/>
              <a:t>Explanation of Cues/Builds: </a:t>
            </a:r>
            <a:r>
              <a:rPr lang="en-US" dirty="0"/>
              <a:t>None</a:t>
            </a:r>
          </a:p>
          <a:p>
            <a:r>
              <a:rPr lang="en-US" b="1" dirty="0"/>
              <a:t>Suggested Comments: </a:t>
            </a:r>
            <a:r>
              <a:rPr lang="en-US" dirty="0"/>
              <a:t>Self explanatory</a:t>
            </a:r>
          </a:p>
          <a:p>
            <a:r>
              <a:rPr lang="en-US" b="1" dirty="0"/>
              <a:t>Suggested Questions: </a:t>
            </a:r>
            <a:r>
              <a:rPr lang="en-US" dirty="0"/>
              <a:t>Any experiences with these issues in this group?</a:t>
            </a:r>
          </a:p>
          <a:p>
            <a:pPr eaLnBrk="1" hangingPunct="1"/>
            <a:r>
              <a:rPr lang="en-US" b="1" dirty="0"/>
              <a:t>Additional Information: </a:t>
            </a:r>
            <a:r>
              <a:rPr lang="en-US" dirty="0"/>
              <a:t>Treat as a checklist.</a:t>
            </a:r>
          </a:p>
          <a:p>
            <a:pPr eaLnBrk="1" hangingPunct="1"/>
            <a:r>
              <a:rPr lang="en-US" b="1" dirty="0"/>
              <a:t>Possible Problems: </a:t>
            </a:r>
            <a:r>
              <a:rPr lang="en-US" dirty="0"/>
              <a:t>None</a:t>
            </a:r>
          </a:p>
          <a:p>
            <a:endParaRPr lang="en-US" dirty="0"/>
          </a:p>
        </p:txBody>
      </p:sp>
      <p:sp>
        <p:nvSpPr>
          <p:cNvPr id="119812" name="Slide Number Placeholder 3"/>
          <p:cNvSpPr>
            <a:spLocks noGrp="1"/>
          </p:cNvSpPr>
          <p:nvPr>
            <p:ph type="sldNum" sz="quarter" idx="5"/>
          </p:nvPr>
        </p:nvSpPr>
        <p:spPr>
          <a:noFill/>
        </p:spPr>
        <p:txBody>
          <a:bodyPr/>
          <a:lstStyle/>
          <a:p>
            <a:fld id="{6A9AA1FD-303C-4CA4-8D19-769EA96F9F16}"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lide Image Placeholder 1"/>
          <p:cNvSpPr>
            <a:spLocks noGrp="1" noRot="1" noChangeAspect="1" noTextEdit="1"/>
          </p:cNvSpPr>
          <p:nvPr>
            <p:ph type="sldImg"/>
          </p:nvPr>
        </p:nvSpPr>
        <p:spPr>
          <a:ln/>
        </p:spPr>
      </p:sp>
      <p:sp>
        <p:nvSpPr>
          <p:cNvPr id="120835" name="Notes Placeholder 2"/>
          <p:cNvSpPr>
            <a:spLocks noGrp="1"/>
          </p:cNvSpPr>
          <p:nvPr>
            <p:ph type="body" idx="1"/>
          </p:nvPr>
        </p:nvSpPr>
        <p:spPr>
          <a:noFill/>
          <a:ln/>
        </p:spPr>
        <p:txBody>
          <a:bodyPr/>
          <a:lstStyle/>
          <a:p>
            <a:pPr eaLnBrk="1" hangingPunct="1"/>
            <a:r>
              <a:rPr lang="en-US" b="1" dirty="0"/>
              <a:t>Key Message: </a:t>
            </a:r>
            <a:r>
              <a:rPr lang="en-US" dirty="0"/>
              <a:t>Discuss Questions to Ask</a:t>
            </a:r>
          </a:p>
          <a:p>
            <a:pPr eaLnBrk="1" hangingPunct="1"/>
            <a:r>
              <a:rPr lang="en-US" b="1" dirty="0"/>
              <a:t>Est. Presentation Time: </a:t>
            </a:r>
            <a:r>
              <a:rPr lang="en-US" dirty="0"/>
              <a:t>1-2 minute(s)</a:t>
            </a:r>
          </a:p>
          <a:p>
            <a:pPr eaLnBrk="1" hangingPunct="1"/>
            <a:r>
              <a:rPr lang="en-US" b="1" dirty="0"/>
              <a:t>Explanation of Cues/Builds: </a:t>
            </a:r>
            <a:r>
              <a:rPr lang="en-US" dirty="0"/>
              <a:t>None</a:t>
            </a:r>
          </a:p>
          <a:p>
            <a:r>
              <a:rPr lang="en-US" b="1" dirty="0"/>
              <a:t>Suggested Comments: </a:t>
            </a:r>
            <a:r>
              <a:rPr lang="en-US" dirty="0"/>
              <a:t>Self explanatory</a:t>
            </a:r>
          </a:p>
          <a:p>
            <a:r>
              <a:rPr lang="en-US" b="1" dirty="0"/>
              <a:t>Suggested Questions: </a:t>
            </a:r>
            <a:r>
              <a:rPr lang="en-US" dirty="0"/>
              <a:t>Any experiences with these issues in this group?</a:t>
            </a:r>
          </a:p>
          <a:p>
            <a:pPr eaLnBrk="1" hangingPunct="1"/>
            <a:r>
              <a:rPr lang="en-US" b="1" dirty="0"/>
              <a:t>Additional Information: </a:t>
            </a:r>
            <a:r>
              <a:rPr lang="en-US" dirty="0"/>
              <a:t>Treat as a checklist.</a:t>
            </a:r>
          </a:p>
          <a:p>
            <a:pPr eaLnBrk="1" hangingPunct="1"/>
            <a:r>
              <a:rPr lang="en-US" b="1" dirty="0"/>
              <a:t>Possible Problems: </a:t>
            </a:r>
            <a:r>
              <a:rPr lang="en-US" dirty="0"/>
              <a:t>None</a:t>
            </a:r>
          </a:p>
          <a:p>
            <a:endParaRPr lang="en-US" dirty="0"/>
          </a:p>
        </p:txBody>
      </p:sp>
      <p:sp>
        <p:nvSpPr>
          <p:cNvPr id="120836" name="Slide Number Placeholder 3"/>
          <p:cNvSpPr>
            <a:spLocks noGrp="1"/>
          </p:cNvSpPr>
          <p:nvPr>
            <p:ph type="sldNum" sz="quarter" idx="5"/>
          </p:nvPr>
        </p:nvSpPr>
        <p:spPr>
          <a:noFill/>
        </p:spPr>
        <p:txBody>
          <a:bodyPr/>
          <a:lstStyle/>
          <a:p>
            <a:fld id="{99921246-671C-4057-A1F6-4C1FF2E93CA4}"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a:ln/>
        </p:spPr>
      </p:sp>
      <p:sp>
        <p:nvSpPr>
          <p:cNvPr id="121859" name="Notes Placeholder 2"/>
          <p:cNvSpPr>
            <a:spLocks noGrp="1"/>
          </p:cNvSpPr>
          <p:nvPr>
            <p:ph type="body" idx="1"/>
          </p:nvPr>
        </p:nvSpPr>
        <p:spPr>
          <a:noFill/>
          <a:ln/>
        </p:spPr>
        <p:txBody>
          <a:bodyPr/>
          <a:lstStyle/>
          <a:p>
            <a:pPr eaLnBrk="1" hangingPunct="1"/>
            <a:r>
              <a:rPr lang="en-US" sz="1000" b="1" dirty="0"/>
              <a:t>Key Message: </a:t>
            </a:r>
            <a:r>
              <a:rPr lang="en-US" sz="1000" dirty="0"/>
              <a:t>Present a Tool Selection Checklist</a:t>
            </a:r>
          </a:p>
          <a:p>
            <a:pPr eaLnBrk="1" hangingPunct="1"/>
            <a:r>
              <a:rPr lang="en-US" sz="1000" b="1" dirty="0"/>
              <a:t>Est. Presentation Time: </a:t>
            </a:r>
            <a:r>
              <a:rPr lang="en-US" sz="1000" dirty="0"/>
              <a:t>1-2 minute(s)</a:t>
            </a:r>
          </a:p>
          <a:p>
            <a:pPr eaLnBrk="1" hangingPunct="1"/>
            <a:r>
              <a:rPr lang="en-US" sz="1000" b="1" dirty="0"/>
              <a:t>Explanation of Cues/Builds: </a:t>
            </a:r>
            <a:r>
              <a:rPr lang="en-US" sz="1000" dirty="0"/>
              <a:t>Text box appears on click</a:t>
            </a:r>
          </a:p>
          <a:p>
            <a:r>
              <a:rPr lang="en-US" sz="1000" b="1" dirty="0"/>
              <a:t>Suggested Comments: </a:t>
            </a:r>
            <a:r>
              <a:rPr lang="en-US" sz="1000" dirty="0"/>
              <a:t>Tool selection principles include:</a:t>
            </a:r>
          </a:p>
          <a:p>
            <a:pPr>
              <a:buFontTx/>
              <a:buChar char="•"/>
            </a:pPr>
            <a:r>
              <a:rPr lang="en-US" sz="1000" dirty="0"/>
              <a:t>No single tool can do everything</a:t>
            </a:r>
          </a:p>
          <a:p>
            <a:pPr>
              <a:buFontTx/>
              <a:buChar char="•"/>
            </a:pPr>
            <a:r>
              <a:rPr lang="en-US" sz="1000" dirty="0"/>
              <a:t>Multiple tools may be necessary at different levels of project development</a:t>
            </a:r>
          </a:p>
          <a:p>
            <a:pPr>
              <a:buFontTx/>
              <a:buChar char="•"/>
            </a:pPr>
            <a:r>
              <a:rPr lang="en-US" sz="1000" dirty="0"/>
              <a:t>FHWA does not require a tools be used</a:t>
            </a:r>
          </a:p>
          <a:p>
            <a:pPr>
              <a:buFontTx/>
              <a:buChar char="•"/>
            </a:pPr>
            <a:r>
              <a:rPr lang="en-US" sz="1000" dirty="0"/>
              <a:t>Select the simplest tool that best matches the needs of your project</a:t>
            </a:r>
          </a:p>
          <a:p>
            <a:pPr>
              <a:lnSpc>
                <a:spcPct val="90000"/>
              </a:lnSpc>
              <a:buFontTx/>
              <a:buChar char="•"/>
            </a:pPr>
            <a:r>
              <a:rPr lang="en-US" sz="1000" b="1" dirty="0"/>
              <a:t>Suggested Questions: </a:t>
            </a:r>
            <a:r>
              <a:rPr lang="en-US" sz="1000" dirty="0"/>
              <a:t>How do we select the best tool for our project?</a:t>
            </a:r>
          </a:p>
          <a:p>
            <a:r>
              <a:rPr lang="en-US" sz="1000" b="1" dirty="0"/>
              <a:t>Additional Information: </a:t>
            </a:r>
            <a:r>
              <a:rPr lang="en-US" sz="1000" dirty="0"/>
              <a:t>None</a:t>
            </a:r>
          </a:p>
          <a:p>
            <a:pPr eaLnBrk="1" hangingPunct="1"/>
            <a:r>
              <a:rPr lang="en-US" sz="1000" b="1" dirty="0"/>
              <a:t>Possible Problems: </a:t>
            </a:r>
            <a:r>
              <a:rPr lang="en-US" sz="1000" dirty="0"/>
              <a:t>No need to go through each of the bullets in detail. Consider the bullets a checklist for future reference.</a:t>
            </a:r>
          </a:p>
          <a:p>
            <a:endParaRPr lang="en-US" dirty="0"/>
          </a:p>
          <a:p>
            <a:endParaRPr lang="en-US" dirty="0"/>
          </a:p>
        </p:txBody>
      </p:sp>
      <p:sp>
        <p:nvSpPr>
          <p:cNvPr id="121860" name="Slide Number Placeholder 3"/>
          <p:cNvSpPr>
            <a:spLocks noGrp="1"/>
          </p:cNvSpPr>
          <p:nvPr>
            <p:ph type="sldNum" sz="quarter" idx="5"/>
          </p:nvPr>
        </p:nvSpPr>
        <p:spPr>
          <a:noFill/>
        </p:spPr>
        <p:txBody>
          <a:bodyPr/>
          <a:lstStyle/>
          <a:p>
            <a:fld id="{4F88486C-50A9-43AE-A217-0965EED2A733}"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Image Placeholder 1"/>
          <p:cNvSpPr>
            <a:spLocks noGrp="1" noRot="1" noChangeAspect="1" noTextEdit="1"/>
          </p:cNvSpPr>
          <p:nvPr>
            <p:ph type="sldImg"/>
          </p:nvPr>
        </p:nvSpPr>
        <p:spPr>
          <a:ln/>
        </p:spPr>
      </p:sp>
      <p:sp>
        <p:nvSpPr>
          <p:cNvPr id="122883" name="Notes Placeholder 2"/>
          <p:cNvSpPr>
            <a:spLocks noGrp="1"/>
          </p:cNvSpPr>
          <p:nvPr>
            <p:ph type="body" idx="1"/>
          </p:nvPr>
        </p:nvSpPr>
        <p:spPr>
          <a:noFill/>
          <a:ln/>
        </p:spPr>
        <p:txBody>
          <a:bodyPr/>
          <a:lstStyle/>
          <a:p>
            <a:pPr eaLnBrk="1" hangingPunct="1"/>
            <a:r>
              <a:rPr lang="en-US" b="1"/>
              <a:t>Key Message: </a:t>
            </a:r>
            <a:r>
              <a:rPr lang="en-US"/>
              <a:t>Present a Tool Selection Checklist</a:t>
            </a:r>
          </a:p>
          <a:p>
            <a:pPr eaLnBrk="1" hangingPunct="1"/>
            <a:r>
              <a:rPr lang="en-US" b="1"/>
              <a:t>Est. Presentation Time: </a:t>
            </a:r>
            <a:r>
              <a:rPr lang="en-US"/>
              <a:t>1-2 minute(s)</a:t>
            </a:r>
          </a:p>
          <a:p>
            <a:pPr eaLnBrk="1" hangingPunct="1"/>
            <a:r>
              <a:rPr lang="en-US" b="1"/>
              <a:t>Explanation of Cues/Builds: </a:t>
            </a:r>
            <a:r>
              <a:rPr lang="en-US"/>
              <a:t>Text box appears on click</a:t>
            </a:r>
          </a:p>
          <a:p>
            <a:r>
              <a:rPr lang="en-US" b="1"/>
              <a:t>Suggested Comments: </a:t>
            </a:r>
            <a:r>
              <a:rPr lang="en-US"/>
              <a:t>This section describes the various conditions under which five of the more common class of tools is likely to be most helpful in supporting work zone planning and management: Sketch-Planning or Analytical/Deterministic Tools, Travel Demand/Macro Models, Mesoscopic Simulation Models, and Microscopic Simulation Models. A more detailed assessment is provided in the </a:t>
            </a:r>
            <a:r>
              <a:rPr lang="en-US" i="1"/>
              <a:t>report Traffic Analysis Tools IX:  Work Zone Analysis: A Guide for Analysts </a:t>
            </a:r>
            <a:r>
              <a:rPr lang="en-US"/>
              <a:t>which includes concepts such as problem complexity, availability of resources and time, individual tool selection, fidelity of results and multi-scale analysis approaches. </a:t>
            </a:r>
          </a:p>
          <a:p>
            <a:pPr>
              <a:lnSpc>
                <a:spcPct val="90000"/>
              </a:lnSpc>
            </a:pPr>
            <a:r>
              <a:rPr lang="en-US" b="1"/>
              <a:t>Suggested Questions: </a:t>
            </a:r>
            <a:r>
              <a:rPr lang="en-US"/>
              <a:t>None</a:t>
            </a:r>
          </a:p>
          <a:p>
            <a:r>
              <a:rPr lang="en-US" b="1"/>
              <a:t>Additional Information: </a:t>
            </a:r>
            <a:r>
              <a:rPr lang="en-US"/>
              <a:t>None</a:t>
            </a:r>
          </a:p>
          <a:p>
            <a:pPr eaLnBrk="1" hangingPunct="1"/>
            <a:r>
              <a:rPr lang="en-US" b="1"/>
              <a:t>Possible Problems: </a:t>
            </a:r>
            <a:r>
              <a:rPr lang="en-US"/>
              <a:t>No need to go through each of the bullets in detail. Consider the bullets a checklist for future reference.</a:t>
            </a:r>
          </a:p>
          <a:p>
            <a:endParaRPr lang="en-US"/>
          </a:p>
          <a:p>
            <a:endParaRPr lang="en-US"/>
          </a:p>
        </p:txBody>
      </p:sp>
      <p:sp>
        <p:nvSpPr>
          <p:cNvPr id="122884" name="Slide Number Placeholder 3"/>
          <p:cNvSpPr>
            <a:spLocks noGrp="1"/>
          </p:cNvSpPr>
          <p:nvPr>
            <p:ph type="sldNum" sz="quarter" idx="5"/>
          </p:nvPr>
        </p:nvSpPr>
        <p:spPr>
          <a:noFill/>
        </p:spPr>
        <p:txBody>
          <a:bodyPr/>
          <a:lstStyle/>
          <a:p>
            <a:fld id="{622CAB04-B6D3-4AB7-B036-811CE82FD4EB}"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Image Placeholder 1"/>
          <p:cNvSpPr>
            <a:spLocks noGrp="1" noRot="1" noChangeAspect="1" noTextEdit="1"/>
          </p:cNvSpPr>
          <p:nvPr>
            <p:ph type="sldImg"/>
          </p:nvPr>
        </p:nvSpPr>
        <p:spPr>
          <a:ln/>
        </p:spPr>
      </p:sp>
      <p:sp>
        <p:nvSpPr>
          <p:cNvPr id="123907" name="Notes Placeholder 2"/>
          <p:cNvSpPr>
            <a:spLocks noGrp="1"/>
          </p:cNvSpPr>
          <p:nvPr>
            <p:ph type="body" idx="1"/>
          </p:nvPr>
        </p:nvSpPr>
        <p:spPr>
          <a:noFill/>
          <a:ln/>
        </p:spPr>
        <p:txBody>
          <a:bodyPr/>
          <a:lstStyle/>
          <a:p>
            <a:pPr eaLnBrk="1" hangingPunct="1"/>
            <a:r>
              <a:rPr lang="en-US" b="1"/>
              <a:t>Key Message: </a:t>
            </a:r>
            <a:r>
              <a:rPr lang="en-US"/>
              <a:t>Summarize course</a:t>
            </a:r>
          </a:p>
          <a:p>
            <a:pPr eaLnBrk="1" hangingPunct="1"/>
            <a:r>
              <a:rPr lang="en-US" b="1"/>
              <a:t>Est. Presentation Time: </a:t>
            </a:r>
            <a:r>
              <a:rPr lang="en-US"/>
              <a:t>1-2 minute(s)</a:t>
            </a:r>
          </a:p>
          <a:p>
            <a:pPr eaLnBrk="1" hangingPunct="1"/>
            <a:r>
              <a:rPr lang="en-US" b="1"/>
              <a:t>Explanation of Cues/Builds: </a:t>
            </a:r>
            <a:r>
              <a:rPr lang="en-US"/>
              <a:t>None</a:t>
            </a:r>
          </a:p>
          <a:p>
            <a:r>
              <a:rPr lang="en-US" b="1"/>
              <a:t>Suggested Comments: </a:t>
            </a:r>
            <a:r>
              <a:rPr lang="en-US"/>
              <a:t>The results from transportation analytical can serve to improve decision-making as well as improve overall understanding of relationships between the many forces affecting work zone decision-making:  mobility, financial, environmental and safety.  Work zone analysis should never be used to </a:t>
            </a:r>
            <a:r>
              <a:rPr lang="en-US" i="1"/>
              <a:t>make</a:t>
            </a:r>
            <a:r>
              <a:rPr lang="en-US"/>
              <a:t> key decisions but instead developed as a trusted resource for understanding the potential mobility impacts and using this information to </a:t>
            </a:r>
            <a:r>
              <a:rPr lang="en-US" i="1"/>
              <a:t>inform</a:t>
            </a:r>
            <a:r>
              <a:rPr lang="en-US"/>
              <a:t> key decisions.  The informative value of analysis used by decision-makes will be directly related to how well the analyst has considered both the </a:t>
            </a:r>
            <a:r>
              <a:rPr lang="en-US" i="1"/>
              <a:t>context for analysis</a:t>
            </a:r>
            <a:r>
              <a:rPr lang="en-US"/>
              <a:t> (decisions to be supported and relevant performance measures) and the </a:t>
            </a:r>
            <a:r>
              <a:rPr lang="en-US" i="1"/>
              <a:t>context for validation</a:t>
            </a:r>
            <a:r>
              <a:rPr lang="en-US"/>
              <a:t> (data and staff resources). The job of the work zone analyst extends beyond merely conducting an analysis and reporting results; but to provide decision-makers with a broader understanding that connects the findings of the analysis within the decision-making context.  Placed in context, a well-summarized level of understanding can be provided to decision-makers and other staff working on the project, even if decision-makers do not have first-hand experience with the analytical approach. </a:t>
            </a:r>
          </a:p>
          <a:p>
            <a:pPr>
              <a:buFont typeface="Wingdings" pitchFamily="2" charset="2"/>
              <a:buNone/>
            </a:pPr>
            <a:r>
              <a:rPr lang="en-US" b="1"/>
              <a:t>Suggested Questions: </a:t>
            </a:r>
            <a:r>
              <a:rPr lang="en-US"/>
              <a:t>None</a:t>
            </a:r>
          </a:p>
          <a:p>
            <a:r>
              <a:rPr lang="en-US" b="1"/>
              <a:t>Additional Information: </a:t>
            </a:r>
            <a:r>
              <a:rPr lang="en-US"/>
              <a:t>None</a:t>
            </a:r>
          </a:p>
          <a:p>
            <a:pPr eaLnBrk="1" hangingPunct="1"/>
            <a:r>
              <a:rPr lang="en-US" b="1"/>
              <a:t>Possible Problems: </a:t>
            </a:r>
            <a:r>
              <a:rPr lang="en-US"/>
              <a:t>None</a:t>
            </a:r>
          </a:p>
          <a:p>
            <a:endParaRPr lang="en-US"/>
          </a:p>
          <a:p>
            <a:endParaRPr lang="en-US"/>
          </a:p>
        </p:txBody>
      </p:sp>
      <p:sp>
        <p:nvSpPr>
          <p:cNvPr id="123908" name="Slide Number Placeholder 3"/>
          <p:cNvSpPr>
            <a:spLocks noGrp="1"/>
          </p:cNvSpPr>
          <p:nvPr>
            <p:ph type="sldNum" sz="quarter" idx="5"/>
          </p:nvPr>
        </p:nvSpPr>
        <p:spPr>
          <a:noFill/>
        </p:spPr>
        <p:txBody>
          <a:bodyPr/>
          <a:lstStyle/>
          <a:p>
            <a:fld id="{CE18520E-6B18-4779-9F90-8441FED2A3D1}" type="slidenum">
              <a:rPr lang="en-US" smtClean="0"/>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p:spPr>
        <p:txBody>
          <a:bodyPr/>
          <a:lstStyle/>
          <a:p>
            <a:fld id="{084A6F1F-1D29-4F65-8747-6B6DBE5C7FF6}" type="slidenum">
              <a:rPr lang="en-US" smtClean="0"/>
              <a:pPr/>
              <a:t>39</a:t>
            </a:fld>
            <a:endParaRPr lang="en-US"/>
          </a:p>
        </p:txBody>
      </p:sp>
      <p:sp>
        <p:nvSpPr>
          <p:cNvPr id="124931" name="Rectangle 2"/>
          <p:cNvSpPr>
            <a:spLocks noGrp="1" noRot="1" noChangeAspect="1" noChangeArrowheads="1" noTextEdit="1"/>
          </p:cNvSpPr>
          <p:nvPr>
            <p:ph type="sldImg"/>
          </p:nvPr>
        </p:nvSpPr>
        <p:spPr>
          <a:ln/>
        </p:spPr>
      </p:sp>
      <p:sp>
        <p:nvSpPr>
          <p:cNvPr id="124932" name="Rectangle 3"/>
          <p:cNvSpPr>
            <a:spLocks noGrp="1" noChangeArrowheads="1"/>
          </p:cNvSpPr>
          <p:nvPr>
            <p:ph type="body" idx="1"/>
          </p:nvPr>
        </p:nvSpPr>
        <p:spPr>
          <a:noFill/>
          <a:ln/>
        </p:spPr>
        <p:txBody>
          <a:bodyPr/>
          <a:lstStyle/>
          <a:p>
            <a:pPr eaLnBrk="1" hangingPunct="1"/>
            <a:r>
              <a:rPr lang="en-US" b="1"/>
              <a:t>Key Message: </a:t>
            </a:r>
            <a:r>
              <a:rPr lang="en-US"/>
              <a:t>Recap module</a:t>
            </a:r>
            <a:endParaRPr lang="en-US" b="1"/>
          </a:p>
          <a:p>
            <a:pPr eaLnBrk="1" hangingPunct="1"/>
            <a:r>
              <a:rPr lang="en-US" b="1"/>
              <a:t>Est. Presentation Time: </a:t>
            </a:r>
            <a:r>
              <a:rPr lang="en-US"/>
              <a:t>1</a:t>
            </a:r>
            <a:r>
              <a:rPr lang="en-US" b="1"/>
              <a:t> </a:t>
            </a:r>
            <a:r>
              <a:rPr lang="en-US"/>
              <a:t>minute(s)</a:t>
            </a:r>
            <a:endParaRPr lang="en-US" b="1"/>
          </a:p>
          <a:p>
            <a:pPr eaLnBrk="1" hangingPunct="1"/>
            <a:r>
              <a:rPr lang="en-US" b="1"/>
              <a:t>Explanation of Cues/Builds: </a:t>
            </a:r>
            <a:r>
              <a:rPr lang="en-US"/>
              <a:t>None</a:t>
            </a:r>
          </a:p>
          <a:p>
            <a:pPr eaLnBrk="1" hangingPunct="1"/>
            <a:r>
              <a:rPr lang="en-US" b="1"/>
              <a:t>Suggested Comments: </a:t>
            </a:r>
            <a:r>
              <a:rPr lang="en-US"/>
              <a:t>None</a:t>
            </a:r>
            <a:endParaRPr lang="en-US" b="1"/>
          </a:p>
          <a:p>
            <a:pPr eaLnBrk="1" hangingPunct="1"/>
            <a:r>
              <a:rPr lang="en-US" b="1"/>
              <a:t>Suggested Questions: </a:t>
            </a:r>
            <a:r>
              <a:rPr lang="en-US"/>
              <a:t>None</a:t>
            </a:r>
          </a:p>
          <a:p>
            <a:pPr eaLnBrk="1" hangingPunct="1"/>
            <a:r>
              <a:rPr lang="en-US" b="1"/>
              <a:t>Additional Information: </a:t>
            </a:r>
            <a:r>
              <a:rPr lang="en-US"/>
              <a:t>None</a:t>
            </a:r>
            <a:endParaRPr lang="en-US" b="1"/>
          </a:p>
          <a:p>
            <a:pPr eaLnBrk="1" hangingPunct="1"/>
            <a:r>
              <a:rPr lang="en-US" b="1"/>
              <a:t>Possible Problems: </a:t>
            </a:r>
            <a:r>
              <a:rPr lang="en-US"/>
              <a:t>Avoid telling the audience the answers to these questions. Their purpose is to gauge understanding. You may add other questions.</a:t>
            </a:r>
          </a:p>
          <a:p>
            <a:pPr eaLnBrk="1" hangingPunct="1"/>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a:ln/>
        </p:spPr>
        <p:txBody>
          <a:bodyPr/>
          <a:lstStyle/>
          <a:p>
            <a:pPr eaLnBrk="1" hangingPunct="1"/>
            <a:r>
              <a:rPr lang="en-US" b="1"/>
              <a:t>Key Message: </a:t>
            </a:r>
            <a:r>
              <a:rPr lang="en-US"/>
              <a:t>Factors to Consider</a:t>
            </a:r>
          </a:p>
          <a:p>
            <a:pPr eaLnBrk="1" hangingPunct="1"/>
            <a:r>
              <a:rPr lang="en-US" b="1"/>
              <a:t>Est. Presentation Time: </a:t>
            </a:r>
            <a:r>
              <a:rPr lang="en-US"/>
              <a:t>Less than 1 minute(s)</a:t>
            </a:r>
            <a:endParaRPr lang="en-US" b="1"/>
          </a:p>
          <a:p>
            <a:pPr eaLnBrk="1" hangingPunct="1"/>
            <a:r>
              <a:rPr lang="en-US" b="1"/>
              <a:t>Explanation of Cues/Builds: </a:t>
            </a:r>
            <a:r>
              <a:rPr lang="en-US"/>
              <a:t>None</a:t>
            </a:r>
          </a:p>
          <a:p>
            <a:pPr eaLnBrk="1" hangingPunct="1"/>
            <a:r>
              <a:rPr lang="en-US" b="1"/>
              <a:t>Suggested Comments: </a:t>
            </a:r>
            <a:r>
              <a:rPr lang="en-US"/>
              <a:t>Let’s look at the various factors to consider. These are listed on the screen.</a:t>
            </a:r>
          </a:p>
          <a:p>
            <a:pPr eaLnBrk="1" hangingPunct="1"/>
            <a:r>
              <a:rPr lang="en-US" b="1"/>
              <a:t>Suggested Questions: </a:t>
            </a:r>
            <a:r>
              <a:rPr lang="en-US"/>
              <a:t>None</a:t>
            </a:r>
          </a:p>
          <a:p>
            <a:pPr eaLnBrk="1" hangingPunct="1"/>
            <a:r>
              <a:rPr lang="en-US" b="1"/>
              <a:t>Additional Information: </a:t>
            </a:r>
            <a:r>
              <a:rPr lang="en-US"/>
              <a:t>None</a:t>
            </a:r>
          </a:p>
          <a:p>
            <a:pPr eaLnBrk="1" hangingPunct="1"/>
            <a:r>
              <a:rPr lang="en-US" b="1"/>
              <a:t>Possible Problems: </a:t>
            </a:r>
            <a:r>
              <a:rPr lang="en-US"/>
              <a:t>This is an intro slide. Avoid getting into details here.</a:t>
            </a:r>
          </a:p>
          <a:p>
            <a:endParaRPr lang="en-US"/>
          </a:p>
        </p:txBody>
      </p:sp>
      <p:sp>
        <p:nvSpPr>
          <p:cNvPr id="68612" name="Slide Number Placeholder 3"/>
          <p:cNvSpPr>
            <a:spLocks noGrp="1"/>
          </p:cNvSpPr>
          <p:nvPr>
            <p:ph type="sldNum" sz="quarter" idx="5"/>
          </p:nvPr>
        </p:nvSpPr>
        <p:spPr>
          <a:noFill/>
        </p:spPr>
        <p:txBody>
          <a:bodyPr/>
          <a:lstStyle/>
          <a:p>
            <a:fld id="{83ED9DEB-6D89-462A-ACC8-EBA6F66B94F0}"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p:spPr>
        <p:txBody>
          <a:bodyPr/>
          <a:lstStyle/>
          <a:p>
            <a:pPr eaLnBrk="1" hangingPunct="1"/>
            <a:r>
              <a:rPr lang="en-US" b="1"/>
              <a:t>Key Message: </a:t>
            </a:r>
            <a:r>
              <a:rPr lang="en-US"/>
              <a:t>Discuss Data Availability &amp; Quality</a:t>
            </a:r>
          </a:p>
          <a:p>
            <a:pPr eaLnBrk="1" hangingPunct="1"/>
            <a:r>
              <a:rPr lang="en-US" b="1"/>
              <a:t>Est. Presentation Time: </a:t>
            </a:r>
            <a:r>
              <a:rPr lang="en-US"/>
              <a:t>Less than 1 minute(s)</a:t>
            </a:r>
          </a:p>
          <a:p>
            <a:pPr eaLnBrk="1" hangingPunct="1"/>
            <a:r>
              <a:rPr lang="en-US" b="1"/>
              <a:t>Explanation of Cues/Builds: </a:t>
            </a:r>
            <a:r>
              <a:rPr lang="en-US"/>
              <a:t>None</a:t>
            </a:r>
          </a:p>
          <a:p>
            <a:pPr eaLnBrk="1" hangingPunct="1"/>
            <a:r>
              <a:rPr lang="en-US" b="1"/>
              <a:t>Suggested Comments: </a:t>
            </a:r>
            <a:r>
              <a:rPr lang="en-US"/>
              <a:t>This is possibly the most important factor when considering the application of “tools”. The availability of data and the quality of the data may determine the tool to choose. In all cases, it is important that the data available be of high quality such that the outputs of the model are useful in supporting the decisions being made.</a:t>
            </a:r>
          </a:p>
          <a:p>
            <a:pPr eaLnBrk="1" hangingPunct="1"/>
            <a:r>
              <a:rPr lang="en-US" b="1"/>
              <a:t>Suggested Questions: </a:t>
            </a:r>
            <a:r>
              <a:rPr lang="en-US"/>
              <a:t>Which data do these tools need?</a:t>
            </a:r>
          </a:p>
          <a:p>
            <a:pPr eaLnBrk="1" hangingPunct="1"/>
            <a:r>
              <a:rPr lang="en-US" b="1"/>
              <a:t>Additional Information: </a:t>
            </a:r>
            <a:r>
              <a:rPr lang="en-US"/>
              <a:t>An important component to using data is the quality of the data. The purpose of using data (be it primary or archived) is to prepare models that best represent actual field conditions resulting in an analysis producing the most accurate results possible. Primary data can often provide the most valuable data for modeling; however, collecting this data is resource intensive and costly. Many analyses for work zone planning purposes are conducted without this type of resource intensive primary data collection. </a:t>
            </a:r>
          </a:p>
          <a:p>
            <a:pPr eaLnBrk="1" hangingPunct="1"/>
            <a:r>
              <a:rPr lang="en-US" b="1"/>
              <a:t>Possible Problems: </a:t>
            </a:r>
            <a:r>
              <a:rPr lang="en-US"/>
              <a:t>Some may disagree with this point. Try to generate discussion.</a:t>
            </a:r>
          </a:p>
          <a:p>
            <a:endParaRPr lang="en-US"/>
          </a:p>
        </p:txBody>
      </p:sp>
      <p:sp>
        <p:nvSpPr>
          <p:cNvPr id="69636" name="Slide Number Placeholder 3"/>
          <p:cNvSpPr>
            <a:spLocks noGrp="1"/>
          </p:cNvSpPr>
          <p:nvPr>
            <p:ph type="sldNum" sz="quarter" idx="5"/>
          </p:nvPr>
        </p:nvSpPr>
        <p:spPr>
          <a:noFill/>
        </p:spPr>
        <p:txBody>
          <a:bodyPr/>
          <a:lstStyle/>
          <a:p>
            <a:fld id="{65F61C41-A57D-49DC-9E2B-A4FF2E723728}"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p:spPr>
        <p:txBody>
          <a:bodyPr/>
          <a:lstStyle/>
          <a:p>
            <a:pPr eaLnBrk="1" hangingPunct="1"/>
            <a:r>
              <a:rPr lang="en-US" b="1"/>
              <a:t>Key Message: </a:t>
            </a:r>
            <a:r>
              <a:rPr lang="en-US"/>
              <a:t>Discuss Roadway Characteristics</a:t>
            </a:r>
          </a:p>
          <a:p>
            <a:pPr eaLnBrk="1" hangingPunct="1"/>
            <a:r>
              <a:rPr lang="en-US" b="1"/>
              <a:t>Est. Presentation Time: </a:t>
            </a:r>
            <a:r>
              <a:rPr lang="en-US"/>
              <a:t>Less than 1 minute(s)</a:t>
            </a:r>
          </a:p>
          <a:p>
            <a:pPr eaLnBrk="1" hangingPunct="1"/>
            <a:r>
              <a:rPr lang="en-US" b="1"/>
              <a:t>Explanation of Cues/Builds: </a:t>
            </a:r>
            <a:r>
              <a:rPr lang="en-US"/>
              <a:t>Text box appears on click.</a:t>
            </a:r>
          </a:p>
          <a:p>
            <a:pPr eaLnBrk="1" hangingPunct="1"/>
            <a:r>
              <a:rPr lang="en-US" b="1"/>
              <a:t>Suggested Comments: </a:t>
            </a:r>
            <a:r>
              <a:rPr lang="en-US"/>
              <a:t>These are possible data needs. </a:t>
            </a:r>
          </a:p>
          <a:p>
            <a:pPr eaLnBrk="1" hangingPunct="1"/>
            <a:r>
              <a:rPr lang="en-US" b="1"/>
              <a:t>Suggested Questions: </a:t>
            </a:r>
            <a:r>
              <a:rPr lang="en-US"/>
              <a:t>How do we find these data? If not available, it may need to be collected.</a:t>
            </a:r>
          </a:p>
          <a:p>
            <a:pPr eaLnBrk="1" hangingPunct="1"/>
            <a:r>
              <a:rPr lang="en-US" b="1"/>
              <a:t>Additional Information: </a:t>
            </a:r>
            <a:r>
              <a:rPr lang="en-US"/>
              <a:t>None</a:t>
            </a:r>
          </a:p>
          <a:p>
            <a:pPr eaLnBrk="1" hangingPunct="1"/>
            <a:r>
              <a:rPr lang="en-US" b="1"/>
              <a:t>Possible Problems: </a:t>
            </a:r>
            <a:r>
              <a:rPr lang="en-US"/>
              <a:t>None</a:t>
            </a:r>
          </a:p>
          <a:p>
            <a:endParaRPr lang="en-US"/>
          </a:p>
        </p:txBody>
      </p:sp>
      <p:sp>
        <p:nvSpPr>
          <p:cNvPr id="70660" name="Slide Number Placeholder 3"/>
          <p:cNvSpPr>
            <a:spLocks noGrp="1"/>
          </p:cNvSpPr>
          <p:nvPr>
            <p:ph type="sldNum" sz="quarter" idx="5"/>
          </p:nvPr>
        </p:nvSpPr>
        <p:spPr>
          <a:noFill/>
        </p:spPr>
        <p:txBody>
          <a:bodyPr/>
          <a:lstStyle/>
          <a:p>
            <a:fld id="{C4A71392-ADB8-4663-987D-BFE653538944}"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a:ln/>
        </p:spPr>
        <p:txBody>
          <a:bodyPr/>
          <a:lstStyle/>
          <a:p>
            <a:pPr eaLnBrk="1" hangingPunct="1"/>
            <a:r>
              <a:rPr lang="en-US" b="1"/>
              <a:t>Key Message: </a:t>
            </a:r>
            <a:r>
              <a:rPr lang="en-US"/>
              <a:t>Discuss Traffic Data</a:t>
            </a:r>
          </a:p>
          <a:p>
            <a:pPr eaLnBrk="1" hangingPunct="1"/>
            <a:r>
              <a:rPr lang="en-US" b="1"/>
              <a:t>Est. Presentation Time: </a:t>
            </a:r>
            <a:r>
              <a:rPr lang="en-US"/>
              <a:t>Less than 1 minute(s)</a:t>
            </a:r>
          </a:p>
          <a:p>
            <a:pPr eaLnBrk="1" hangingPunct="1"/>
            <a:r>
              <a:rPr lang="en-US" b="1"/>
              <a:t>Explanation of Cues/Builds: </a:t>
            </a:r>
            <a:r>
              <a:rPr lang="en-US"/>
              <a:t>None</a:t>
            </a:r>
          </a:p>
          <a:p>
            <a:pPr eaLnBrk="1" hangingPunct="1"/>
            <a:r>
              <a:rPr lang="en-US" b="1"/>
              <a:t>Suggested Comments: </a:t>
            </a:r>
            <a:r>
              <a:rPr lang="en-US"/>
              <a:t>These are possible traffic data needs. </a:t>
            </a:r>
          </a:p>
          <a:p>
            <a:pPr eaLnBrk="1" hangingPunct="1"/>
            <a:r>
              <a:rPr lang="en-US" b="1"/>
              <a:t>Suggested Questions: </a:t>
            </a:r>
            <a:r>
              <a:rPr lang="en-US"/>
              <a:t>How do we find these data? If not available, it may need to be collected. Ask: Is this critical to the model? How much accuracy is needed? Can the data be estimated? Would that estimate impact the results?</a:t>
            </a:r>
          </a:p>
          <a:p>
            <a:pPr eaLnBrk="1" hangingPunct="1"/>
            <a:r>
              <a:rPr lang="en-US" b="1"/>
              <a:t>Additional Information: </a:t>
            </a:r>
            <a:r>
              <a:rPr lang="en-US"/>
              <a:t>Good references is ITE’s Manual of Transportation Engineering Studies (www.ite.org)</a:t>
            </a:r>
          </a:p>
          <a:p>
            <a:pPr eaLnBrk="1" hangingPunct="1"/>
            <a:r>
              <a:rPr lang="en-US" b="1"/>
              <a:t>Possible Problems: </a:t>
            </a:r>
            <a:r>
              <a:rPr lang="en-US"/>
              <a:t>None</a:t>
            </a:r>
          </a:p>
          <a:p>
            <a:endParaRPr lang="en-US"/>
          </a:p>
        </p:txBody>
      </p:sp>
      <p:sp>
        <p:nvSpPr>
          <p:cNvPr id="71684" name="Slide Number Placeholder 3"/>
          <p:cNvSpPr>
            <a:spLocks noGrp="1"/>
          </p:cNvSpPr>
          <p:nvPr>
            <p:ph type="sldNum" sz="quarter" idx="5"/>
          </p:nvPr>
        </p:nvSpPr>
        <p:spPr>
          <a:noFill/>
        </p:spPr>
        <p:txBody>
          <a:bodyPr/>
          <a:lstStyle/>
          <a:p>
            <a:fld id="{63814896-7093-406A-ABEA-397F184CAFA8}"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a:ln/>
        </p:spPr>
        <p:txBody>
          <a:bodyPr/>
          <a:lstStyle/>
          <a:p>
            <a:pPr eaLnBrk="1" hangingPunct="1"/>
            <a:r>
              <a:rPr lang="en-US" b="1" dirty="0"/>
              <a:t>Key Message: </a:t>
            </a:r>
            <a:r>
              <a:rPr lang="en-US" dirty="0"/>
              <a:t>Discuss Traffic Data</a:t>
            </a:r>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pPr eaLnBrk="1" hangingPunct="1"/>
            <a:r>
              <a:rPr lang="en-US" b="1" dirty="0"/>
              <a:t>Suggested Comments: </a:t>
            </a:r>
            <a:r>
              <a:rPr lang="en-US" dirty="0"/>
              <a:t>These are possible traffic data needs. </a:t>
            </a:r>
          </a:p>
          <a:p>
            <a:pPr eaLnBrk="1" hangingPunct="1"/>
            <a:r>
              <a:rPr lang="en-US" b="1" dirty="0"/>
              <a:t>Suggested Questions: </a:t>
            </a:r>
            <a:r>
              <a:rPr lang="en-US" dirty="0"/>
              <a:t>How do we find these data? If not available, it may need to be collected. Ask: Is this critical to the model? How much accuracy is needed? Can the data be estimated? Would that estimate impact the results?</a:t>
            </a:r>
          </a:p>
          <a:p>
            <a:pPr eaLnBrk="1" hangingPunct="1"/>
            <a:r>
              <a:rPr lang="en-US" b="1" dirty="0"/>
              <a:t>Additional Information: </a:t>
            </a:r>
            <a:r>
              <a:rPr lang="en-US" dirty="0"/>
              <a:t>Good references is ITE’s Manual of Transportation Engineering Studies (</a:t>
            </a:r>
            <a:r>
              <a:rPr lang="en-US" dirty="0" err="1"/>
              <a:t>www.ite.org</a:t>
            </a:r>
            <a:r>
              <a:rPr lang="en-US" dirty="0"/>
              <a:t>)</a:t>
            </a:r>
          </a:p>
          <a:p>
            <a:pPr eaLnBrk="1" hangingPunct="1"/>
            <a:r>
              <a:rPr lang="en-US" b="1" dirty="0"/>
              <a:t>Possible Problems: </a:t>
            </a:r>
            <a:r>
              <a:rPr lang="en-US" dirty="0"/>
              <a:t>None</a:t>
            </a:r>
          </a:p>
          <a:p>
            <a:endParaRPr lang="en-US" dirty="0"/>
          </a:p>
        </p:txBody>
      </p:sp>
      <p:sp>
        <p:nvSpPr>
          <p:cNvPr id="72708" name="Slide Number Placeholder 3"/>
          <p:cNvSpPr>
            <a:spLocks noGrp="1"/>
          </p:cNvSpPr>
          <p:nvPr>
            <p:ph type="sldNum" sz="quarter" idx="5"/>
          </p:nvPr>
        </p:nvSpPr>
        <p:spPr>
          <a:noFill/>
        </p:spPr>
        <p:txBody>
          <a:bodyPr/>
          <a:lstStyle/>
          <a:p>
            <a:fld id="{8348E015-B6F9-488E-84F4-8C1AFC0F19AD}"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noFill/>
          <a:ln/>
        </p:spPr>
        <p:txBody>
          <a:bodyPr/>
          <a:lstStyle/>
          <a:p>
            <a:pPr eaLnBrk="1" hangingPunct="1"/>
            <a:r>
              <a:rPr lang="en-US" b="1" dirty="0"/>
              <a:t>Key Message: </a:t>
            </a:r>
            <a:r>
              <a:rPr lang="en-US" dirty="0"/>
              <a:t>Discuss The key to work zone impact analysis</a:t>
            </a:r>
          </a:p>
          <a:p>
            <a:pPr eaLnBrk="1" hangingPunct="1"/>
            <a:r>
              <a:rPr lang="en-US" b="1" dirty="0"/>
              <a:t>Est. Presentation Time: </a:t>
            </a:r>
            <a:r>
              <a:rPr lang="en-US" dirty="0"/>
              <a:t>1-2 minute(s)</a:t>
            </a:r>
          </a:p>
          <a:p>
            <a:pPr eaLnBrk="1" hangingPunct="1"/>
            <a:r>
              <a:rPr lang="en-US" b="1" dirty="0"/>
              <a:t>Explanation of Cues/Builds: </a:t>
            </a:r>
            <a:r>
              <a:rPr lang="en-US" dirty="0"/>
              <a:t>None</a:t>
            </a:r>
          </a:p>
          <a:p>
            <a:pPr eaLnBrk="1" hangingPunct="1"/>
            <a:r>
              <a:rPr lang="en-US" b="1" dirty="0"/>
              <a:t>Suggested Comments: </a:t>
            </a:r>
            <a:r>
              <a:rPr lang="en-US" dirty="0"/>
              <a:t>At the end, we need a </a:t>
            </a:r>
            <a:r>
              <a:rPr lang="en-US" b="1" dirty="0"/>
              <a:t> balance </a:t>
            </a:r>
            <a:r>
              <a:rPr lang="en-US" dirty="0"/>
              <a:t>between the desired precision of the results &amp; the quality of the available data. The results will be as good as the data we provide: </a:t>
            </a:r>
            <a:r>
              <a:rPr lang="en-US" b="1" dirty="0"/>
              <a:t>Garbage in = garbage out</a:t>
            </a:r>
            <a:endParaRPr lang="en-US" dirty="0"/>
          </a:p>
          <a:p>
            <a:pPr eaLnBrk="1" hangingPunct="1"/>
            <a:r>
              <a:rPr lang="en-US" b="1" dirty="0"/>
              <a:t>Suggested Questions: </a:t>
            </a:r>
            <a:r>
              <a:rPr lang="en-US" dirty="0"/>
              <a:t>None</a:t>
            </a:r>
          </a:p>
          <a:p>
            <a:pPr eaLnBrk="1" hangingPunct="1"/>
            <a:r>
              <a:rPr lang="en-US" b="1" dirty="0"/>
              <a:t>Additional Information: </a:t>
            </a:r>
            <a:r>
              <a:rPr lang="en-US" dirty="0"/>
              <a:t>None</a:t>
            </a:r>
          </a:p>
          <a:p>
            <a:pPr eaLnBrk="1" hangingPunct="1"/>
            <a:r>
              <a:rPr lang="en-US" b="1" dirty="0"/>
              <a:t>Possible Problems: </a:t>
            </a:r>
            <a:r>
              <a:rPr lang="en-US" dirty="0"/>
              <a:t>None</a:t>
            </a:r>
          </a:p>
          <a:p>
            <a:r>
              <a:rPr lang="en-US" dirty="0"/>
              <a:t>Image Credit: https://pixabay.com/images/search/trash%20can/ </a:t>
            </a:r>
          </a:p>
        </p:txBody>
      </p:sp>
      <p:sp>
        <p:nvSpPr>
          <p:cNvPr id="73732" name="Slide Number Placeholder 3"/>
          <p:cNvSpPr>
            <a:spLocks noGrp="1"/>
          </p:cNvSpPr>
          <p:nvPr>
            <p:ph type="sldNum" sz="quarter" idx="5"/>
          </p:nvPr>
        </p:nvSpPr>
        <p:spPr>
          <a:noFill/>
        </p:spPr>
        <p:txBody>
          <a:bodyPr/>
          <a:lstStyle/>
          <a:p>
            <a:fld id="{7D703B60-DFBF-44E7-8E28-FCD61BD4C12F}"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28600"/>
            <a:ext cx="2286000" cy="5943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228600"/>
            <a:ext cx="6705600" cy="5943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400" i="0"/>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62000" y="1828800"/>
            <a:ext cx="39624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76800" y="1828800"/>
            <a:ext cx="39624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jpeg"/><Relationship Id="rId2" Type="http://schemas.openxmlformats.org/officeDocument/2006/relationships/slideLayout" Target="../slideLayouts/slideLayout2.xml"/><Relationship Id="rId16"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1070" name="Rectangle 46"/>
          <p:cNvSpPr>
            <a:spLocks noGrp="1" noChangeArrowheads="1"/>
          </p:cNvSpPr>
          <p:nvPr>
            <p:ph type="title"/>
          </p:nvPr>
        </p:nvSpPr>
        <p:spPr bwMode="auto">
          <a:xfrm>
            <a:off x="0" y="0"/>
            <a:ext cx="9144000" cy="1143000"/>
          </a:xfrm>
          <a:prstGeom prst="rect">
            <a:avLst/>
          </a:prstGeom>
          <a:noFill/>
          <a:ln w="9525">
            <a:noFill/>
            <a:miter lim="800000"/>
            <a:headEnd/>
            <a:tailEnd/>
          </a:ln>
          <a:effectLst>
            <a:outerShdw dist="28398" dir="3806097" algn="ctr" rotWithShape="0">
              <a:schemeClr val="tx2"/>
            </a:outerShdw>
          </a:effec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2051" name="Rectangle 47"/>
          <p:cNvSpPr>
            <a:spLocks noGrp="1" noChangeArrowheads="1"/>
          </p:cNvSpPr>
          <p:nvPr>
            <p:ph type="body" idx="1"/>
          </p:nvPr>
        </p:nvSpPr>
        <p:spPr bwMode="auto">
          <a:xfrm>
            <a:off x="457200" y="1600200"/>
            <a:ext cx="8305800" cy="441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74" name="Text Box 50"/>
          <p:cNvSpPr txBox="1">
            <a:spLocks noChangeArrowheads="1"/>
          </p:cNvSpPr>
          <p:nvPr userDrawn="1"/>
        </p:nvSpPr>
        <p:spPr bwMode="auto">
          <a:xfrm>
            <a:off x="7920038" y="6281738"/>
            <a:ext cx="796925" cy="461962"/>
          </a:xfrm>
          <a:prstGeom prst="rect">
            <a:avLst/>
          </a:prstGeom>
          <a:noFill/>
          <a:ln w="9525">
            <a:noFill/>
            <a:miter lim="800000"/>
            <a:headEnd/>
            <a:tailEnd/>
          </a:ln>
          <a:effectLst/>
        </p:spPr>
        <p:txBody>
          <a:bodyPr wrap="none">
            <a:spAutoFit/>
          </a:bodyPr>
          <a:lstStyle/>
          <a:p>
            <a:pPr>
              <a:defRPr/>
            </a:pPr>
            <a:r>
              <a:rPr lang="en-US" sz="2400" dirty="0">
                <a:latin typeface="Calibri" pitchFamily="34" charset="0"/>
              </a:rPr>
              <a:t>4-</a:t>
            </a:r>
            <a:fld id="{991DB57D-A0DC-43A1-986B-DC612ED3D78B}" type="slidenum">
              <a:rPr lang="en-US" sz="2400">
                <a:latin typeface="Calibri" pitchFamily="34" charset="0"/>
              </a:rPr>
              <a:pPr>
                <a:defRPr/>
              </a:pPr>
              <a:t>‹#›</a:t>
            </a:fld>
            <a:endParaRPr lang="en-US" sz="2400" dirty="0">
              <a:latin typeface="Calibri" pitchFamily="34" charset="0"/>
            </a:endParaRPr>
          </a:p>
        </p:txBody>
      </p:sp>
      <p:pic>
        <p:nvPicPr>
          <p:cNvPr id="2054" name="Picture 54" descr="Border 483"/>
          <p:cNvPicPr>
            <a:picLocks noChangeAspect="1" noChangeArrowheads="1"/>
          </p:cNvPicPr>
          <p:nvPr userDrawn="1"/>
        </p:nvPicPr>
        <p:blipFill>
          <a:blip r:embed="rId14"/>
          <a:srcRect/>
          <a:stretch>
            <a:fillRect/>
          </a:stretch>
        </p:blipFill>
        <p:spPr bwMode="auto">
          <a:xfrm>
            <a:off x="0" y="1366838"/>
            <a:ext cx="9144000" cy="309562"/>
          </a:xfrm>
          <a:prstGeom prst="rect">
            <a:avLst/>
          </a:prstGeom>
          <a:noFill/>
          <a:ln w="9525">
            <a:noFill/>
            <a:miter lim="800000"/>
            <a:headEnd/>
            <a:tailEnd/>
          </a:ln>
        </p:spPr>
      </p:pic>
      <p:sp>
        <p:nvSpPr>
          <p:cNvPr id="8" name="Rounded Rectangle 7"/>
          <p:cNvSpPr/>
          <p:nvPr userDrawn="1"/>
        </p:nvSpPr>
        <p:spPr bwMode="auto">
          <a:xfrm>
            <a:off x="152400" y="1219200"/>
            <a:ext cx="8839200" cy="152400"/>
          </a:xfrm>
          <a:prstGeom prst="roundRect">
            <a:avLst/>
          </a:prstGeom>
          <a:solidFill>
            <a:srgbClr val="C00000"/>
          </a:solidFill>
          <a:ln w="38100" cap="flat" cmpd="sng" algn="ctr">
            <a:solidFill>
              <a:srgbClr val="FF3617"/>
            </a:solidFill>
            <a:prstDash val="solid"/>
            <a:round/>
            <a:headEnd type="none" w="med" len="med"/>
            <a:tailEnd type="none" w="med" len="med"/>
          </a:ln>
          <a:effectLst/>
          <a:scene3d>
            <a:camera prst="orthographicFront"/>
            <a:lightRig rig="threePt" dir="t"/>
          </a:scene3d>
          <a:sp3d>
            <a:bevelT w="165100" prst="coolSlant"/>
          </a:sp3d>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endParaRPr lang="en-US" dirty="0">
              <a:latin typeface="Calibri" pitchFamily="34" charset="0"/>
            </a:endParaRPr>
          </a:p>
        </p:txBody>
      </p:sp>
      <p:pic>
        <p:nvPicPr>
          <p:cNvPr id="2" name="Picture 1">
            <a:extLst>
              <a:ext uri="{FF2B5EF4-FFF2-40B4-BE49-F238E27FC236}">
                <a16:creationId xmlns:a16="http://schemas.microsoft.com/office/drawing/2014/main" id="{D9DD6F56-DDFE-C394-B94E-7E0D3CE3A763}"/>
              </a:ext>
            </a:extLst>
          </p:cNvPr>
          <p:cNvPicPr>
            <a:picLocks noChangeAspect="1" noChangeArrowheads="1"/>
          </p:cNvPicPr>
          <p:nvPr userDrawn="1"/>
        </p:nvPicPr>
        <p:blipFill>
          <a:blip r:embed="rId15" cstate="print"/>
          <a:srcRect r="59525" b="61905"/>
          <a:stretch>
            <a:fillRect/>
          </a:stretch>
        </p:blipFill>
        <p:spPr bwMode="auto">
          <a:xfrm>
            <a:off x="1685026" y="6030686"/>
            <a:ext cx="566738" cy="533400"/>
          </a:xfrm>
          <a:prstGeom prst="rect">
            <a:avLst/>
          </a:prstGeom>
          <a:noFill/>
          <a:ln w="9525">
            <a:noFill/>
            <a:miter lim="800000"/>
            <a:headEnd/>
            <a:tailEnd/>
          </a:ln>
        </p:spPr>
      </p:pic>
      <p:pic>
        <p:nvPicPr>
          <p:cNvPr id="3" name="Picture 2" descr="ATSSA logo showing a cone within the A and safer roads save lives">
            <a:extLst>
              <a:ext uri="{FF2B5EF4-FFF2-40B4-BE49-F238E27FC236}">
                <a16:creationId xmlns:a16="http://schemas.microsoft.com/office/drawing/2014/main" id="{4C30796A-0BF6-F764-15B9-4D8B4A66D0B5}"/>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457200" y="6118653"/>
            <a:ext cx="1179838" cy="357466"/>
          </a:xfrm>
          <a:prstGeom prst="rect">
            <a:avLst/>
          </a:prstGeom>
        </p:spPr>
      </p:pic>
    </p:spTree>
  </p:cSld>
  <p:clrMap bg1="lt1" tx1="dk1" bg2="lt2" tx2="dk2" accent1="accent1" accent2="accent2" accent3="accent3" accent4="accent4" accent5="accent5" accent6="accent6" hlink="hlink" folHlink="folHlink"/>
  <p:sldLayoutIdLst>
    <p:sldLayoutId id="2147484069" r:id="rId1"/>
    <p:sldLayoutId id="2147484079" r:id="rId2"/>
    <p:sldLayoutId id="2147484070" r:id="rId3"/>
    <p:sldLayoutId id="2147484071" r:id="rId4"/>
    <p:sldLayoutId id="2147484072" r:id="rId5"/>
    <p:sldLayoutId id="2147484073" r:id="rId6"/>
    <p:sldLayoutId id="2147484074" r:id="rId7"/>
    <p:sldLayoutId id="2147484075" r:id="rId8"/>
    <p:sldLayoutId id="2147484076" r:id="rId9"/>
    <p:sldLayoutId id="2147484077" r:id="rId10"/>
    <p:sldLayoutId id="2147484078" r:id="rId11"/>
  </p:sldLayoutIdLst>
  <p:txStyles>
    <p:titleStyle>
      <a:lvl1pPr algn="ctr" rtl="0" eaLnBrk="0" fontAlgn="base" hangingPunct="0">
        <a:spcBef>
          <a:spcPct val="0"/>
        </a:spcBef>
        <a:spcAft>
          <a:spcPct val="0"/>
        </a:spcAft>
        <a:defRPr sz="4000" b="1" i="1">
          <a:solidFill>
            <a:srgbClr val="C00000"/>
          </a:solidFill>
          <a:latin typeface="Calibri" pitchFamily="34" charset="0"/>
          <a:ea typeface="+mj-ea"/>
          <a:cs typeface="+mj-cs"/>
        </a:defRPr>
      </a:lvl1pPr>
      <a:lvl2pPr algn="ctr" rtl="0" eaLnBrk="0" fontAlgn="base" hangingPunct="0">
        <a:spcBef>
          <a:spcPct val="0"/>
        </a:spcBef>
        <a:spcAft>
          <a:spcPct val="0"/>
        </a:spcAft>
        <a:defRPr sz="4000" b="1" i="1">
          <a:solidFill>
            <a:srgbClr val="C00000"/>
          </a:solidFill>
          <a:latin typeface="Calibri" pitchFamily="34" charset="0"/>
        </a:defRPr>
      </a:lvl2pPr>
      <a:lvl3pPr algn="ctr" rtl="0" eaLnBrk="0" fontAlgn="base" hangingPunct="0">
        <a:spcBef>
          <a:spcPct val="0"/>
        </a:spcBef>
        <a:spcAft>
          <a:spcPct val="0"/>
        </a:spcAft>
        <a:defRPr sz="4000" b="1" i="1">
          <a:solidFill>
            <a:srgbClr val="C00000"/>
          </a:solidFill>
          <a:latin typeface="Calibri" pitchFamily="34" charset="0"/>
        </a:defRPr>
      </a:lvl3pPr>
      <a:lvl4pPr algn="ctr" rtl="0" eaLnBrk="0" fontAlgn="base" hangingPunct="0">
        <a:spcBef>
          <a:spcPct val="0"/>
        </a:spcBef>
        <a:spcAft>
          <a:spcPct val="0"/>
        </a:spcAft>
        <a:defRPr sz="4000" b="1" i="1">
          <a:solidFill>
            <a:srgbClr val="C00000"/>
          </a:solidFill>
          <a:latin typeface="Calibri" pitchFamily="34" charset="0"/>
        </a:defRPr>
      </a:lvl4pPr>
      <a:lvl5pPr algn="ctr" rtl="0" eaLnBrk="0" fontAlgn="base" hangingPunct="0">
        <a:spcBef>
          <a:spcPct val="0"/>
        </a:spcBef>
        <a:spcAft>
          <a:spcPct val="0"/>
        </a:spcAft>
        <a:defRPr sz="4000" b="1" i="1">
          <a:solidFill>
            <a:srgbClr val="C00000"/>
          </a:solidFill>
          <a:latin typeface="Calibri" pitchFamily="34" charset="0"/>
        </a:defRPr>
      </a:lvl5pPr>
      <a:lvl6pPr marL="457200" algn="ctr" rtl="0" fontAlgn="base">
        <a:spcBef>
          <a:spcPct val="0"/>
        </a:spcBef>
        <a:spcAft>
          <a:spcPct val="0"/>
        </a:spcAft>
        <a:defRPr sz="4000" b="1" i="1">
          <a:solidFill>
            <a:srgbClr val="FF6600"/>
          </a:solidFill>
          <a:latin typeface="Verdana" pitchFamily="34" charset="0"/>
        </a:defRPr>
      </a:lvl6pPr>
      <a:lvl7pPr marL="914400" algn="ctr" rtl="0" fontAlgn="base">
        <a:spcBef>
          <a:spcPct val="0"/>
        </a:spcBef>
        <a:spcAft>
          <a:spcPct val="0"/>
        </a:spcAft>
        <a:defRPr sz="4000" b="1" i="1">
          <a:solidFill>
            <a:srgbClr val="FF6600"/>
          </a:solidFill>
          <a:latin typeface="Verdana" pitchFamily="34" charset="0"/>
        </a:defRPr>
      </a:lvl7pPr>
      <a:lvl8pPr marL="1371600" algn="ctr" rtl="0" fontAlgn="base">
        <a:spcBef>
          <a:spcPct val="0"/>
        </a:spcBef>
        <a:spcAft>
          <a:spcPct val="0"/>
        </a:spcAft>
        <a:defRPr sz="4000" b="1" i="1">
          <a:solidFill>
            <a:srgbClr val="FF6600"/>
          </a:solidFill>
          <a:latin typeface="Verdana" pitchFamily="34" charset="0"/>
        </a:defRPr>
      </a:lvl8pPr>
      <a:lvl9pPr marL="1828800" algn="ctr" rtl="0" fontAlgn="base">
        <a:spcBef>
          <a:spcPct val="0"/>
        </a:spcBef>
        <a:spcAft>
          <a:spcPct val="0"/>
        </a:spcAft>
        <a:defRPr sz="4000" b="1" i="1">
          <a:solidFill>
            <a:srgbClr val="FF6600"/>
          </a:solidFill>
          <a:latin typeface="Verdana" pitchFamily="34" charset="0"/>
        </a:defRPr>
      </a:lvl9pPr>
    </p:titleStyle>
    <p:bodyStyle>
      <a:lvl1pPr marL="342900" indent="-342900" algn="l" rtl="0" eaLnBrk="0" fontAlgn="base" hangingPunct="0">
        <a:spcBef>
          <a:spcPct val="20000"/>
        </a:spcBef>
        <a:spcAft>
          <a:spcPct val="0"/>
        </a:spcAft>
        <a:buSzPct val="90000"/>
        <a:buBlip>
          <a:blip r:embed="rId17"/>
        </a:buBlip>
        <a:defRPr sz="3200">
          <a:solidFill>
            <a:schemeClr val="tx1"/>
          </a:solidFill>
          <a:latin typeface="Calibri" pitchFamily="34" charset="0"/>
          <a:ea typeface="+mn-ea"/>
          <a:cs typeface="+mn-cs"/>
        </a:defRPr>
      </a:lvl1pPr>
      <a:lvl2pPr marL="742950" indent="-285750" algn="l" rtl="0" eaLnBrk="0" fontAlgn="base" hangingPunct="0">
        <a:spcBef>
          <a:spcPct val="20000"/>
        </a:spcBef>
        <a:spcAft>
          <a:spcPct val="0"/>
        </a:spcAft>
        <a:buSzPct val="90000"/>
        <a:buBlip>
          <a:blip r:embed="rId17"/>
        </a:buBlip>
        <a:defRPr sz="3200">
          <a:solidFill>
            <a:schemeClr val="tx1"/>
          </a:solidFill>
          <a:latin typeface="Calibri" pitchFamily="34" charset="0"/>
        </a:defRPr>
      </a:lvl2pPr>
      <a:lvl3pPr marL="1143000" indent="-228600" algn="l" rtl="0" eaLnBrk="0" fontAlgn="base" hangingPunct="0">
        <a:spcBef>
          <a:spcPct val="20000"/>
        </a:spcBef>
        <a:spcAft>
          <a:spcPct val="0"/>
        </a:spcAft>
        <a:buSzPct val="90000"/>
        <a:buBlip>
          <a:blip r:embed="rId17"/>
        </a:buBlip>
        <a:defRPr sz="3200">
          <a:solidFill>
            <a:schemeClr val="tx1"/>
          </a:solidFill>
          <a:latin typeface="Calibri" pitchFamily="34" charset="0"/>
        </a:defRPr>
      </a:lvl3pPr>
      <a:lvl4pPr marL="1600200" indent="-228600" algn="l" rtl="0" eaLnBrk="0" fontAlgn="base" hangingPunct="0">
        <a:spcBef>
          <a:spcPct val="20000"/>
        </a:spcBef>
        <a:spcAft>
          <a:spcPct val="0"/>
        </a:spcAft>
        <a:buSzPct val="90000"/>
        <a:buBlip>
          <a:blip r:embed="rId17"/>
        </a:buBlip>
        <a:defRPr sz="3200">
          <a:solidFill>
            <a:schemeClr val="tx1"/>
          </a:solidFill>
          <a:latin typeface="Calibri" pitchFamily="34" charset="0"/>
        </a:defRPr>
      </a:lvl4pPr>
      <a:lvl5pPr marL="2057400" indent="-228600" algn="l" rtl="0" eaLnBrk="0" fontAlgn="base" hangingPunct="0">
        <a:spcBef>
          <a:spcPct val="20000"/>
        </a:spcBef>
        <a:spcAft>
          <a:spcPct val="0"/>
        </a:spcAft>
        <a:buSzPct val="90000"/>
        <a:buBlip>
          <a:blip r:embed="rId17"/>
        </a:buBlip>
        <a:defRPr sz="3200">
          <a:solidFill>
            <a:schemeClr val="tx1"/>
          </a:solidFill>
          <a:latin typeface="Calibri" pitchFamily="34" charset="0"/>
        </a:defRPr>
      </a:lvl5pPr>
      <a:lvl6pPr marL="2514600" indent="-228600" algn="l" rtl="0" fontAlgn="base">
        <a:spcBef>
          <a:spcPct val="20000"/>
        </a:spcBef>
        <a:spcAft>
          <a:spcPct val="0"/>
        </a:spcAft>
        <a:buSzPct val="90000"/>
        <a:buBlip>
          <a:blip r:embed="rId17"/>
        </a:buBlip>
        <a:defRPr sz="3200">
          <a:solidFill>
            <a:schemeClr val="tx1"/>
          </a:solidFill>
          <a:latin typeface="+mn-lt"/>
        </a:defRPr>
      </a:lvl6pPr>
      <a:lvl7pPr marL="2971800" indent="-228600" algn="l" rtl="0" fontAlgn="base">
        <a:spcBef>
          <a:spcPct val="20000"/>
        </a:spcBef>
        <a:spcAft>
          <a:spcPct val="0"/>
        </a:spcAft>
        <a:buSzPct val="90000"/>
        <a:buBlip>
          <a:blip r:embed="rId17"/>
        </a:buBlip>
        <a:defRPr sz="3200">
          <a:solidFill>
            <a:schemeClr val="tx1"/>
          </a:solidFill>
          <a:latin typeface="+mn-lt"/>
        </a:defRPr>
      </a:lvl7pPr>
      <a:lvl8pPr marL="3429000" indent="-228600" algn="l" rtl="0" fontAlgn="base">
        <a:spcBef>
          <a:spcPct val="20000"/>
        </a:spcBef>
        <a:spcAft>
          <a:spcPct val="0"/>
        </a:spcAft>
        <a:buSzPct val="90000"/>
        <a:buBlip>
          <a:blip r:embed="rId17"/>
        </a:buBlip>
        <a:defRPr sz="3200">
          <a:solidFill>
            <a:schemeClr val="tx1"/>
          </a:solidFill>
          <a:latin typeface="+mn-lt"/>
        </a:defRPr>
      </a:lvl8pPr>
      <a:lvl9pPr marL="3886200" indent="-228600" algn="l" rtl="0" fontAlgn="base">
        <a:spcBef>
          <a:spcPct val="20000"/>
        </a:spcBef>
        <a:spcAft>
          <a:spcPct val="0"/>
        </a:spcAft>
        <a:buSzPct val="90000"/>
        <a:buBlip>
          <a:blip r:embed="rId17"/>
        </a:buBlip>
        <a:defRPr sz="3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0" y="0"/>
            <a:ext cx="9144000" cy="1219200"/>
          </a:xfrm>
          <a:prstGeom prst="rect">
            <a:avLst/>
          </a:prstGeom>
          <a:noFill/>
          <a:ln w="9525">
            <a:noFill/>
            <a:miter lim="800000"/>
            <a:headEnd/>
            <a:tailEnd/>
          </a:ln>
          <a:effectLst>
            <a:outerShdw dist="28398" dir="3806097" algn="ctr" rotWithShape="0">
              <a:schemeClr val="tx1"/>
            </a:outerShdw>
          </a:effectLst>
        </p:spPr>
        <p:txBody>
          <a:bodyPr vert="horz" wrap="square" lIns="91440" tIns="45720" rIns="91440" bIns="45720" numCol="1" anchor="ctr"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400" b="1" u="none" strike="noStrike" kern="0" cap="none" spc="0" normalizeH="0" baseline="0" noProof="0" dirty="0">
                <a:ln>
                  <a:noFill/>
                </a:ln>
                <a:solidFill>
                  <a:srgbClr val="C00000"/>
                </a:solidFill>
                <a:effectLst/>
                <a:uLnTx/>
                <a:uFillTx/>
                <a:latin typeface="Calibri" pitchFamily="34" charset="0"/>
                <a:ea typeface="+mj-ea"/>
                <a:cs typeface="+mj-cs"/>
              </a:rPr>
              <a:t>Work Zone Traffic</a:t>
            </a:r>
            <a:r>
              <a:rPr kumimoji="0" lang="en-US" sz="4400" b="1" u="none" strike="noStrike" kern="0" cap="none" spc="0" normalizeH="0" noProof="0" dirty="0">
                <a:ln>
                  <a:noFill/>
                </a:ln>
                <a:solidFill>
                  <a:srgbClr val="C00000"/>
                </a:solidFill>
                <a:effectLst/>
                <a:uLnTx/>
                <a:uFillTx/>
                <a:latin typeface="Calibri" pitchFamily="34" charset="0"/>
                <a:ea typeface="+mj-ea"/>
                <a:cs typeface="+mj-cs"/>
              </a:rPr>
              <a:t> </a:t>
            </a:r>
            <a:r>
              <a:rPr kumimoji="0" lang="en-US" sz="4400" b="1" u="none" strike="noStrike" kern="0" cap="none" spc="0" normalizeH="0" baseline="0" noProof="0" dirty="0">
                <a:ln>
                  <a:noFill/>
                </a:ln>
                <a:solidFill>
                  <a:srgbClr val="C00000"/>
                </a:solidFill>
                <a:effectLst/>
                <a:uLnTx/>
                <a:uFillTx/>
                <a:latin typeface="Calibri" pitchFamily="34" charset="0"/>
                <a:ea typeface="+mj-ea"/>
                <a:cs typeface="+mj-cs"/>
              </a:rPr>
              <a:t>Impact Analysis</a:t>
            </a:r>
          </a:p>
        </p:txBody>
      </p:sp>
      <p:sp>
        <p:nvSpPr>
          <p:cNvPr id="123907" name="Rectangle 1027"/>
          <p:cNvSpPr>
            <a:spLocks noGrp="1" noChangeArrowheads="1"/>
          </p:cNvSpPr>
          <p:nvPr>
            <p:ph type="title"/>
          </p:nvPr>
        </p:nvSpPr>
        <p:spPr>
          <a:xfrm>
            <a:off x="4800600" y="1981200"/>
            <a:ext cx="4267200" cy="2209800"/>
          </a:xfrm>
        </p:spPr>
        <p:txBody>
          <a:bodyPr/>
          <a:lstStyle/>
          <a:p>
            <a:pPr eaLnBrk="1" hangingPunct="1">
              <a:defRPr/>
            </a:pPr>
            <a:r>
              <a:rPr lang="en-US" sz="4800" i="0" dirty="0">
                <a:effectLst>
                  <a:outerShdw blurRad="38100" dist="38100" dir="2700000" algn="tl">
                    <a:srgbClr val="000000">
                      <a:alpha val="43137"/>
                    </a:srgbClr>
                  </a:outerShdw>
                </a:effectLst>
              </a:rPr>
              <a:t>-MODULE 4-</a:t>
            </a:r>
            <a:br>
              <a:rPr lang="en-US" sz="4800" i="0" dirty="0">
                <a:effectLst>
                  <a:outerShdw blurRad="38100" dist="38100" dir="2700000" algn="tl">
                    <a:srgbClr val="000000">
                      <a:alpha val="43137"/>
                    </a:srgbClr>
                  </a:outerShdw>
                </a:effectLst>
              </a:rPr>
            </a:br>
            <a:r>
              <a:rPr lang="en-US" sz="4800" i="0" dirty="0">
                <a:effectLst>
                  <a:outerShdw blurRad="38100" dist="38100" dir="2700000" algn="tl">
                    <a:srgbClr val="000000">
                      <a:alpha val="43137"/>
                    </a:srgbClr>
                  </a:outerShdw>
                </a:effectLst>
              </a:rPr>
              <a:t>Tool Selection Considerations</a:t>
            </a:r>
            <a:endParaRPr lang="en-US" b="0" i="0" dirty="0">
              <a:effectLst>
                <a:outerShdw blurRad="38100" dist="38100" dir="2700000" algn="tl">
                  <a:srgbClr val="000000">
                    <a:alpha val="43137"/>
                  </a:srgbClr>
                </a:outerShdw>
              </a:effectLst>
            </a:endParaRPr>
          </a:p>
        </p:txBody>
      </p:sp>
      <p:pic>
        <p:nvPicPr>
          <p:cNvPr id="6" name="Picture 5" descr="Person in front of computer screens with traffic analysis models on the screen and a superimposed highway with traffic in the background"/>
          <p:cNvPicPr>
            <a:picLocks noChangeAspect="1" noChangeArrowheads="1"/>
          </p:cNvPicPr>
          <p:nvPr/>
        </p:nvPicPr>
        <p:blipFill>
          <a:blip r:embed="rId3" cstate="print"/>
          <a:srcRect t="40919"/>
          <a:stretch>
            <a:fillRect/>
          </a:stretch>
        </p:blipFill>
        <p:spPr bwMode="auto">
          <a:xfrm>
            <a:off x="228600" y="1752600"/>
            <a:ext cx="4572000" cy="4004314"/>
          </a:xfrm>
          <a:prstGeom prst="rect">
            <a:avLst/>
          </a:prstGeom>
          <a:noFill/>
          <a:ln w="9525">
            <a:noFill/>
            <a:miter lim="800000"/>
            <a:headEnd/>
            <a:tailEnd/>
          </a:ln>
        </p:spPr>
      </p:pic>
      <p:sp>
        <p:nvSpPr>
          <p:cNvPr id="5" name="Google Shape;74;p1">
            <a:extLst>
              <a:ext uri="{FF2B5EF4-FFF2-40B4-BE49-F238E27FC236}">
                <a16:creationId xmlns:a16="http://schemas.microsoft.com/office/drawing/2014/main" id="{8860816A-0BE8-14DA-FD59-C7144F8C6022}"/>
              </a:ext>
            </a:extLst>
          </p:cNvPr>
          <p:cNvSpPr/>
          <p:nvPr/>
        </p:nvSpPr>
        <p:spPr>
          <a:xfrm>
            <a:off x="3765938" y="5862423"/>
            <a:ext cx="1034662"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ATSSA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0" y="-76200"/>
            <a:ext cx="9144000" cy="1219200"/>
          </a:xfrm>
        </p:spPr>
        <p:txBody>
          <a:bodyPr/>
          <a:lstStyle/>
          <a:p>
            <a:pPr>
              <a:defRPr/>
            </a:pPr>
            <a:r>
              <a:rPr lang="en-US" dirty="0"/>
              <a:t>The Key to Work Zone Impact Analysis</a:t>
            </a:r>
          </a:p>
        </p:txBody>
      </p:sp>
      <p:sp>
        <p:nvSpPr>
          <p:cNvPr id="14339" name="Content Placeholder 2"/>
          <p:cNvSpPr>
            <a:spLocks noGrp="1"/>
          </p:cNvSpPr>
          <p:nvPr>
            <p:ph idx="1"/>
          </p:nvPr>
        </p:nvSpPr>
        <p:spPr>
          <a:xfrm>
            <a:off x="990600" y="1676400"/>
            <a:ext cx="5562600" cy="3810000"/>
          </a:xfrm>
        </p:spPr>
        <p:txBody>
          <a:bodyPr/>
          <a:lstStyle/>
          <a:p>
            <a:r>
              <a:rPr lang="en-US" dirty="0"/>
              <a:t>If the available data are poor, a micro analysis may not be prudent</a:t>
            </a:r>
            <a:endParaRPr lang="en-US" b="1" dirty="0"/>
          </a:p>
          <a:p>
            <a:r>
              <a:rPr lang="en-US" b="1" dirty="0"/>
              <a:t>More precision = better data!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9144000" cy="1524000"/>
          </a:xfrm>
        </p:spPr>
        <p:txBody>
          <a:bodyPr/>
          <a:lstStyle/>
          <a:p>
            <a:pPr lvl="1">
              <a:defRPr/>
            </a:pPr>
            <a:r>
              <a:rPr lang="en-US" sz="4400" i="0" dirty="0"/>
              <a:t>2. Work Zone Impact Area Geography</a:t>
            </a:r>
            <a:br>
              <a:rPr lang="en-US" sz="4400" i="0" dirty="0">
                <a:solidFill>
                  <a:srgbClr val="FF6600"/>
                </a:solidFill>
              </a:rPr>
            </a:br>
            <a:endParaRPr lang="en-US" sz="4400" i="0" dirty="0">
              <a:solidFill>
                <a:srgbClr val="FF6600"/>
              </a:solidFill>
            </a:endParaRPr>
          </a:p>
        </p:txBody>
      </p:sp>
      <p:sp>
        <p:nvSpPr>
          <p:cNvPr id="15363" name="Content Placeholder 2"/>
          <p:cNvSpPr>
            <a:spLocks noGrp="1"/>
          </p:cNvSpPr>
          <p:nvPr>
            <p:ph idx="1"/>
          </p:nvPr>
        </p:nvSpPr>
        <p:spPr>
          <a:xfrm>
            <a:off x="4114800" y="1676400"/>
            <a:ext cx="4114800" cy="4419600"/>
          </a:xfrm>
        </p:spPr>
        <p:txBody>
          <a:bodyPr/>
          <a:lstStyle/>
          <a:p>
            <a:pPr marL="514350" indent="-514350">
              <a:buFont typeface="Verdana" pitchFamily="34" charset="0"/>
              <a:buAutoNum type="alphaLcPeriod"/>
            </a:pPr>
            <a:r>
              <a:rPr lang="en-US" dirty="0"/>
              <a:t>The type of work</a:t>
            </a:r>
          </a:p>
          <a:p>
            <a:pPr marL="514350" indent="-514350">
              <a:buFont typeface="Verdana" pitchFamily="34" charset="0"/>
              <a:buAutoNum type="alphaLcPeriod"/>
            </a:pPr>
            <a:r>
              <a:rPr lang="en-US" dirty="0"/>
              <a:t>The network typology</a:t>
            </a:r>
          </a:p>
          <a:p>
            <a:pPr marL="514350" indent="-514350">
              <a:buFont typeface="Verdana" pitchFamily="34" charset="0"/>
              <a:buAutoNum type="alphaLcPeriod"/>
            </a:pPr>
            <a:r>
              <a:rPr lang="en-US" dirty="0"/>
              <a:t>The geographic scale of the work zone</a:t>
            </a:r>
          </a:p>
        </p:txBody>
      </p:sp>
      <p:pic>
        <p:nvPicPr>
          <p:cNvPr id="15364" name="Picture 4">
            <a:extLst>
              <a:ext uri="{C183D7F6-B498-43B3-948B-1728B52AA6E4}">
                <adec:decorative xmlns:adec="http://schemas.microsoft.com/office/drawing/2017/decorative" val="1"/>
              </a:ext>
            </a:extLst>
          </p:cNvPr>
          <p:cNvPicPr>
            <a:picLocks noChangeAspect="1" noChangeArrowheads="1"/>
          </p:cNvPicPr>
          <p:nvPr/>
        </p:nvPicPr>
        <p:blipFill>
          <a:blip r:embed="rId3" cstate="print"/>
          <a:srcRect l="19333" r="19333"/>
          <a:stretch>
            <a:fillRect/>
          </a:stretch>
        </p:blipFill>
        <p:spPr bwMode="auto">
          <a:xfrm>
            <a:off x="685800" y="1600200"/>
            <a:ext cx="3048000" cy="4406900"/>
          </a:xfrm>
          <a:prstGeom prst="rect">
            <a:avLst/>
          </a:prstGeom>
          <a:noFill/>
          <a:ln w="9525">
            <a:noFill/>
            <a:miter lim="800000"/>
            <a:headEnd/>
            <a:tailEnd/>
          </a:ln>
        </p:spPr>
      </p:pic>
      <p:sp>
        <p:nvSpPr>
          <p:cNvPr id="5" name="Google Shape;74;p1">
            <a:extLst>
              <a:ext uri="{FF2B5EF4-FFF2-40B4-BE49-F238E27FC236}">
                <a16:creationId xmlns:a16="http://schemas.microsoft.com/office/drawing/2014/main" id="{93F28D88-8EB7-B9E5-4424-2C0320B9CC1B}"/>
              </a:ext>
            </a:extLst>
          </p:cNvPr>
          <p:cNvSpPr/>
          <p:nvPr/>
        </p:nvSpPr>
        <p:spPr>
          <a:xfrm>
            <a:off x="2716427" y="6096000"/>
            <a:ext cx="1398373"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Caltrans</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96963"/>
          </a:xfrm>
        </p:spPr>
        <p:txBody>
          <a:bodyPr/>
          <a:lstStyle/>
          <a:p>
            <a:pPr>
              <a:defRPr/>
            </a:pPr>
            <a:r>
              <a:rPr lang="en-US" dirty="0"/>
              <a:t>a. Work Zones Types</a:t>
            </a:r>
          </a:p>
        </p:txBody>
      </p:sp>
      <p:sp>
        <p:nvSpPr>
          <p:cNvPr id="16387" name="Content Placeholder 2"/>
          <p:cNvSpPr>
            <a:spLocks noGrp="1"/>
          </p:cNvSpPr>
          <p:nvPr>
            <p:ph idx="1"/>
          </p:nvPr>
        </p:nvSpPr>
        <p:spPr>
          <a:xfrm>
            <a:off x="4572000" y="1676400"/>
            <a:ext cx="3733800" cy="4495800"/>
          </a:xfrm>
        </p:spPr>
        <p:txBody>
          <a:bodyPr/>
          <a:lstStyle/>
          <a:p>
            <a:r>
              <a:rPr lang="en-US" dirty="0"/>
              <a:t>One example is given in FHWA’s </a:t>
            </a:r>
            <a:r>
              <a:rPr lang="en-US" b="1" i="1" dirty="0"/>
              <a:t>Work Zone Assessment Guide</a:t>
            </a:r>
          </a:p>
          <a:p>
            <a:r>
              <a:rPr lang="en-US" dirty="0"/>
              <a:t>Classified based on expected work zone impacts</a:t>
            </a:r>
          </a:p>
        </p:txBody>
      </p:sp>
      <p:pic>
        <p:nvPicPr>
          <p:cNvPr id="16388" name="Picture 4" descr="Work zone Impacts Assessment: An Approach to Assess and Mange work Zone Saftey and Mobility Impacts of Road Projects book cover"/>
          <p:cNvPicPr>
            <a:picLocks noChangeAspect="1" noChangeArrowheads="1"/>
          </p:cNvPicPr>
          <p:nvPr/>
        </p:nvPicPr>
        <p:blipFill>
          <a:blip r:embed="rId3" cstate="print"/>
          <a:srcRect/>
          <a:stretch>
            <a:fillRect/>
          </a:stretch>
        </p:blipFill>
        <p:spPr bwMode="auto">
          <a:xfrm>
            <a:off x="228600" y="1647079"/>
            <a:ext cx="4022725" cy="5197858"/>
          </a:xfrm>
          <a:prstGeom prst="rect">
            <a:avLst/>
          </a:prstGeom>
          <a:noFill/>
          <a:ln w="9525">
            <a:noFill/>
            <a:miter lim="800000"/>
            <a:headEnd/>
            <a:tailEnd/>
          </a:ln>
        </p:spPr>
      </p:pic>
      <p:sp>
        <p:nvSpPr>
          <p:cNvPr id="5" name="Google Shape;74;p1">
            <a:extLst>
              <a:ext uri="{FF2B5EF4-FFF2-40B4-BE49-F238E27FC236}">
                <a16:creationId xmlns:a16="http://schemas.microsoft.com/office/drawing/2014/main" id="{F1689426-037C-067E-8FD5-CF99DD1DDAC9}"/>
              </a:ext>
            </a:extLst>
          </p:cNvPr>
          <p:cNvSpPr/>
          <p:nvPr/>
        </p:nvSpPr>
        <p:spPr>
          <a:xfrm>
            <a:off x="4251325" y="6324600"/>
            <a:ext cx="1398373"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1143000"/>
          </a:xfrm>
        </p:spPr>
        <p:txBody>
          <a:bodyPr/>
          <a:lstStyle/>
          <a:p>
            <a:pPr>
              <a:defRPr/>
            </a:pPr>
            <a:r>
              <a:rPr lang="en-US" dirty="0"/>
              <a:t>Project Classification</a:t>
            </a:r>
            <a:br>
              <a:rPr lang="en-US" dirty="0"/>
            </a:br>
            <a:endParaRPr lang="en-US" dirty="0"/>
          </a:p>
        </p:txBody>
      </p:sp>
      <p:sp>
        <p:nvSpPr>
          <p:cNvPr id="3" name="Content Placeholder 2"/>
          <p:cNvSpPr>
            <a:spLocks noGrp="1"/>
          </p:cNvSpPr>
          <p:nvPr>
            <p:ph idx="1"/>
          </p:nvPr>
        </p:nvSpPr>
        <p:spPr>
          <a:xfrm>
            <a:off x="381000" y="1600200"/>
            <a:ext cx="4724400" cy="4419600"/>
          </a:xfrm>
        </p:spPr>
        <p:txBody>
          <a:bodyPr/>
          <a:lstStyle/>
          <a:p>
            <a:pPr>
              <a:defRPr/>
            </a:pPr>
            <a:r>
              <a:rPr lang="en-US" dirty="0"/>
              <a:t>The </a:t>
            </a:r>
            <a:r>
              <a:rPr lang="en-US" b="1" dirty="0"/>
              <a:t>example </a:t>
            </a:r>
            <a:r>
              <a:rPr lang="en-US" dirty="0"/>
              <a:t>categorizes work zones into </a:t>
            </a:r>
            <a:r>
              <a:rPr lang="en-US" b="1" dirty="0"/>
              <a:t>four types</a:t>
            </a:r>
            <a:r>
              <a:rPr lang="en-US" dirty="0"/>
              <a:t> based on their expected impact levels</a:t>
            </a:r>
          </a:p>
          <a:p>
            <a:pPr lvl="1">
              <a:defRPr/>
            </a:pPr>
            <a:r>
              <a:rPr lang="en-US" b="1" dirty="0">
                <a:ea typeface="+mn-ea"/>
                <a:cs typeface="+mn-cs"/>
              </a:rPr>
              <a:t>Type I</a:t>
            </a:r>
          </a:p>
          <a:p>
            <a:pPr lvl="1">
              <a:defRPr/>
            </a:pPr>
            <a:r>
              <a:rPr lang="en-US" b="1" dirty="0">
                <a:ea typeface="+mn-ea"/>
                <a:cs typeface="+mn-cs"/>
              </a:rPr>
              <a:t>Type II</a:t>
            </a:r>
          </a:p>
          <a:p>
            <a:pPr lvl="1">
              <a:defRPr/>
            </a:pPr>
            <a:r>
              <a:rPr lang="en-US" b="1" dirty="0">
                <a:ea typeface="+mn-ea"/>
                <a:cs typeface="+mn-cs"/>
              </a:rPr>
              <a:t>Type III</a:t>
            </a:r>
          </a:p>
          <a:p>
            <a:pPr lvl="1">
              <a:defRPr/>
            </a:pPr>
            <a:r>
              <a:rPr lang="en-US" b="1" dirty="0">
                <a:ea typeface="+mn-ea"/>
                <a:cs typeface="+mn-cs"/>
              </a:rPr>
              <a:t>Type IV</a:t>
            </a:r>
          </a:p>
          <a:p>
            <a:pPr>
              <a:defRPr/>
            </a:pPr>
            <a:endParaRPr lang="en-US" dirty="0"/>
          </a:p>
        </p:txBody>
      </p:sp>
      <p:pic>
        <p:nvPicPr>
          <p:cNvPr id="17412" name="Picture 4" descr="Work zone Impacts Assessment: An Approach to Assess and Mange work Zone Saftey and Mobility Impacts of Road Projects book cover"/>
          <p:cNvPicPr>
            <a:picLocks noChangeAspect="1" noChangeArrowheads="1"/>
          </p:cNvPicPr>
          <p:nvPr/>
        </p:nvPicPr>
        <p:blipFill>
          <a:blip r:embed="rId3" cstate="print"/>
          <a:srcRect/>
          <a:stretch>
            <a:fillRect/>
          </a:stretch>
        </p:blipFill>
        <p:spPr bwMode="auto">
          <a:xfrm>
            <a:off x="5105400" y="1676400"/>
            <a:ext cx="3846513" cy="4969004"/>
          </a:xfrm>
          <a:prstGeom prst="rect">
            <a:avLst/>
          </a:prstGeom>
          <a:noFill/>
          <a:ln w="9525">
            <a:noFill/>
            <a:miter lim="800000"/>
            <a:headEnd/>
            <a:tailEnd/>
          </a:ln>
        </p:spPr>
      </p:pic>
      <p:sp>
        <p:nvSpPr>
          <p:cNvPr id="5" name="Google Shape;74;p1">
            <a:extLst>
              <a:ext uri="{FF2B5EF4-FFF2-40B4-BE49-F238E27FC236}">
                <a16:creationId xmlns:a16="http://schemas.microsoft.com/office/drawing/2014/main" id="{8F5B0EF2-C617-72A9-FCFE-F86383A3942F}"/>
              </a:ext>
            </a:extLst>
          </p:cNvPr>
          <p:cNvSpPr/>
          <p:nvPr/>
        </p:nvSpPr>
        <p:spPr>
          <a:xfrm>
            <a:off x="4038601" y="6223686"/>
            <a:ext cx="1398373"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Type I</a:t>
            </a:r>
          </a:p>
        </p:txBody>
      </p:sp>
      <p:sp>
        <p:nvSpPr>
          <p:cNvPr id="18435" name="Content Placeholder 2"/>
          <p:cNvSpPr>
            <a:spLocks noGrp="1"/>
          </p:cNvSpPr>
          <p:nvPr>
            <p:ph idx="1"/>
          </p:nvPr>
        </p:nvSpPr>
        <p:spPr>
          <a:xfrm>
            <a:off x="4572000" y="1524000"/>
            <a:ext cx="4419600" cy="4876800"/>
          </a:xfrm>
        </p:spPr>
        <p:txBody>
          <a:bodyPr/>
          <a:lstStyle/>
          <a:p>
            <a:r>
              <a:rPr lang="en-US" dirty="0"/>
              <a:t>Metro/Regional/Intra-state level impact</a:t>
            </a:r>
          </a:p>
          <a:p>
            <a:r>
              <a:rPr lang="en-US" dirty="0"/>
              <a:t>Very high level of public interest</a:t>
            </a:r>
          </a:p>
          <a:p>
            <a:r>
              <a:rPr lang="en-US" dirty="0"/>
              <a:t>Significant user cost impacts</a:t>
            </a:r>
          </a:p>
          <a:p>
            <a:r>
              <a:rPr lang="en-US" dirty="0"/>
              <a:t>Very long duration</a:t>
            </a:r>
          </a:p>
          <a:p>
            <a:r>
              <a:rPr lang="en-US" dirty="0"/>
              <a:t>Example: Central Artery, Boston</a:t>
            </a:r>
          </a:p>
        </p:txBody>
      </p:sp>
      <p:pic>
        <p:nvPicPr>
          <p:cNvPr id="18436" name="Picture 3" descr="Cars on the freeway and congested conditions"/>
          <p:cNvPicPr>
            <a:picLocks noChangeAspect="1" noChangeArrowheads="1"/>
          </p:cNvPicPr>
          <p:nvPr/>
        </p:nvPicPr>
        <p:blipFill>
          <a:blip r:embed="rId3" cstate="print"/>
          <a:srcRect l="17421" r="15074"/>
          <a:stretch>
            <a:fillRect/>
          </a:stretch>
        </p:blipFill>
        <p:spPr bwMode="auto">
          <a:xfrm>
            <a:off x="304800" y="1676400"/>
            <a:ext cx="3886200" cy="4262742"/>
          </a:xfrm>
          <a:prstGeom prst="rect">
            <a:avLst/>
          </a:prstGeom>
          <a:noFill/>
          <a:ln w="9525">
            <a:noFill/>
            <a:miter lim="800000"/>
            <a:headEnd/>
            <a:tailEnd/>
          </a:ln>
        </p:spPr>
      </p:pic>
      <p:sp>
        <p:nvSpPr>
          <p:cNvPr id="5" name="Google Shape;74;p1">
            <a:extLst>
              <a:ext uri="{FF2B5EF4-FFF2-40B4-BE49-F238E27FC236}">
                <a16:creationId xmlns:a16="http://schemas.microsoft.com/office/drawing/2014/main" id="{75973269-E257-7E7F-04A4-B5CF384BEE7A}"/>
              </a:ext>
            </a:extLst>
          </p:cNvPr>
          <p:cNvSpPr/>
          <p:nvPr/>
        </p:nvSpPr>
        <p:spPr>
          <a:xfrm>
            <a:off x="3169508" y="6019800"/>
            <a:ext cx="1398373"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Type II</a:t>
            </a:r>
          </a:p>
        </p:txBody>
      </p:sp>
      <p:sp>
        <p:nvSpPr>
          <p:cNvPr id="19459" name="Content Placeholder 2"/>
          <p:cNvSpPr>
            <a:spLocks noGrp="1"/>
          </p:cNvSpPr>
          <p:nvPr>
            <p:ph idx="1"/>
          </p:nvPr>
        </p:nvSpPr>
        <p:spPr/>
        <p:txBody>
          <a:bodyPr/>
          <a:lstStyle/>
          <a:p>
            <a:r>
              <a:rPr lang="en-US" dirty="0"/>
              <a:t>Predominantly metro/regional impact</a:t>
            </a:r>
          </a:p>
          <a:p>
            <a:r>
              <a:rPr lang="en-US" dirty="0"/>
              <a:t>Moderate to high public interest</a:t>
            </a:r>
          </a:p>
          <a:p>
            <a:r>
              <a:rPr lang="en-US" dirty="0"/>
              <a:t>Affects a moderate to high number of travelers</a:t>
            </a:r>
          </a:p>
          <a:p>
            <a:r>
              <a:rPr lang="en-US" dirty="0"/>
              <a:t>Moderate to high user cost impacts</a:t>
            </a:r>
          </a:p>
          <a:p>
            <a:r>
              <a:rPr lang="en-US" dirty="0"/>
              <a:t>Moderate to long duration</a:t>
            </a:r>
          </a:p>
          <a:p>
            <a:r>
              <a:rPr lang="en-US" b="1" dirty="0"/>
              <a:t>Example</a:t>
            </a:r>
            <a:r>
              <a:rPr lang="en-US" dirty="0"/>
              <a:t>: Major bridge repair</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Type III</a:t>
            </a:r>
          </a:p>
        </p:txBody>
      </p:sp>
      <p:sp>
        <p:nvSpPr>
          <p:cNvPr id="20483" name="Content Placeholder 2"/>
          <p:cNvSpPr>
            <a:spLocks noGrp="1"/>
          </p:cNvSpPr>
          <p:nvPr>
            <p:ph idx="1"/>
          </p:nvPr>
        </p:nvSpPr>
        <p:spPr>
          <a:xfrm>
            <a:off x="457200" y="1600200"/>
            <a:ext cx="8229600" cy="4419600"/>
          </a:xfrm>
        </p:spPr>
        <p:txBody>
          <a:bodyPr/>
          <a:lstStyle/>
          <a:p>
            <a:r>
              <a:rPr lang="en-US"/>
              <a:t>Metro/regional level impact</a:t>
            </a:r>
          </a:p>
          <a:p>
            <a:r>
              <a:rPr lang="en-US"/>
              <a:t>Low to moderate level of interest</a:t>
            </a:r>
          </a:p>
          <a:p>
            <a:r>
              <a:rPr lang="en-US"/>
              <a:t>Affects a low/moderate level of travelers</a:t>
            </a:r>
          </a:p>
          <a:p>
            <a:r>
              <a:rPr lang="en-US"/>
              <a:t>Low to moderate user cost impacts</a:t>
            </a:r>
          </a:p>
          <a:p>
            <a:r>
              <a:rPr lang="en-US"/>
              <a:t>May include lane closures for moderate duration</a:t>
            </a:r>
          </a:p>
          <a:p>
            <a:r>
              <a:rPr lang="en-US" b="1"/>
              <a:t>Example</a:t>
            </a:r>
            <a:r>
              <a:rPr lang="en-US"/>
              <a:t>: Minor interchange repair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Type IV</a:t>
            </a:r>
          </a:p>
        </p:txBody>
      </p:sp>
      <p:sp>
        <p:nvSpPr>
          <p:cNvPr id="21507" name="Content Placeholder 2"/>
          <p:cNvSpPr>
            <a:spLocks noGrp="1"/>
          </p:cNvSpPr>
          <p:nvPr>
            <p:ph idx="1"/>
          </p:nvPr>
        </p:nvSpPr>
        <p:spPr>
          <a:xfrm>
            <a:off x="3962400" y="1447800"/>
            <a:ext cx="4953000" cy="4724400"/>
          </a:xfrm>
        </p:spPr>
        <p:txBody>
          <a:bodyPr/>
          <a:lstStyle/>
          <a:p>
            <a:r>
              <a:rPr lang="en-US" dirty="0"/>
              <a:t>Affects the traveling public to a small degree</a:t>
            </a:r>
          </a:p>
          <a:p>
            <a:r>
              <a:rPr lang="en-US" dirty="0"/>
              <a:t>Low public interest</a:t>
            </a:r>
          </a:p>
          <a:p>
            <a:r>
              <a:rPr lang="en-US" dirty="0"/>
              <a:t>Duration is short to moderate</a:t>
            </a:r>
          </a:p>
          <a:p>
            <a:r>
              <a:rPr lang="en-US" dirty="0"/>
              <a:t>Work zones are usually mobile and typically recurring</a:t>
            </a:r>
          </a:p>
          <a:p>
            <a:r>
              <a:rPr lang="en-US" dirty="0"/>
              <a:t>Example: Guardrail repair</a:t>
            </a:r>
          </a:p>
        </p:txBody>
      </p:sp>
      <p:pic>
        <p:nvPicPr>
          <p:cNvPr id="21508" name="Picture 2" descr="Example of a guardrail with end terminal close up">
            <a:extLst>
              <a:ext uri="{C183D7F6-B498-43B3-948B-1728B52AA6E4}">
                <adec:decorative xmlns:adec="http://schemas.microsoft.com/office/drawing/2017/decorative" val="0"/>
              </a:ext>
            </a:extLst>
          </p:cNvPr>
          <p:cNvPicPr>
            <a:picLocks noChangeAspect="1" noChangeArrowheads="1"/>
          </p:cNvPicPr>
          <p:nvPr/>
        </p:nvPicPr>
        <p:blipFill>
          <a:blip r:embed="rId3" cstate="print"/>
          <a:srcRect/>
          <a:stretch>
            <a:fillRect/>
          </a:stretch>
        </p:blipFill>
        <p:spPr bwMode="auto">
          <a:xfrm>
            <a:off x="304800" y="1828800"/>
            <a:ext cx="3482579" cy="3962400"/>
          </a:xfrm>
          <a:prstGeom prst="rect">
            <a:avLst/>
          </a:prstGeom>
          <a:noFill/>
          <a:ln w="9525">
            <a:noFill/>
            <a:miter lim="800000"/>
            <a:headEnd/>
            <a:tailEnd/>
          </a:ln>
        </p:spPr>
      </p:pic>
      <p:sp>
        <p:nvSpPr>
          <p:cNvPr id="7" name="Google Shape;74;p1">
            <a:extLst>
              <a:ext uri="{FF2B5EF4-FFF2-40B4-BE49-F238E27FC236}">
                <a16:creationId xmlns:a16="http://schemas.microsoft.com/office/drawing/2014/main" id="{73E3A253-0B26-58F0-DE81-8D1F017E710C}"/>
              </a:ext>
            </a:extLst>
          </p:cNvPr>
          <p:cNvSpPr/>
          <p:nvPr/>
        </p:nvSpPr>
        <p:spPr>
          <a:xfrm>
            <a:off x="2819400" y="5864235"/>
            <a:ext cx="1398373"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b. Network Typology</a:t>
            </a:r>
          </a:p>
        </p:txBody>
      </p:sp>
      <p:sp>
        <p:nvSpPr>
          <p:cNvPr id="22531" name="Content Placeholder 2"/>
          <p:cNvSpPr>
            <a:spLocks noGrp="1"/>
          </p:cNvSpPr>
          <p:nvPr>
            <p:ph idx="1"/>
          </p:nvPr>
        </p:nvSpPr>
        <p:spPr>
          <a:xfrm>
            <a:off x="457200" y="1600200"/>
            <a:ext cx="5105400" cy="4419600"/>
          </a:xfrm>
        </p:spPr>
        <p:txBody>
          <a:bodyPr/>
          <a:lstStyle/>
          <a:p>
            <a:r>
              <a:rPr lang="en-US" dirty="0"/>
              <a:t>The form of the network</a:t>
            </a:r>
          </a:p>
          <a:p>
            <a:r>
              <a:rPr lang="en-US" dirty="0"/>
              <a:t>Will impact the type of modeling approach to use</a:t>
            </a:r>
          </a:p>
          <a:p>
            <a:r>
              <a:rPr lang="en-US" dirty="0"/>
              <a:t>Three categories</a:t>
            </a:r>
          </a:p>
          <a:p>
            <a:pPr lvl="1"/>
            <a:r>
              <a:rPr lang="en-US" dirty="0"/>
              <a:t>Isolated</a:t>
            </a:r>
          </a:p>
          <a:p>
            <a:pPr lvl="1"/>
            <a:r>
              <a:rPr lang="en-US" dirty="0"/>
              <a:t>Pipe</a:t>
            </a:r>
          </a:p>
          <a:p>
            <a:pPr lvl="1"/>
            <a:r>
              <a:rPr lang="en-US" dirty="0"/>
              <a:t>Network</a:t>
            </a:r>
          </a:p>
          <a:p>
            <a:endParaRPr lang="en-US" dirty="0"/>
          </a:p>
        </p:txBody>
      </p:sp>
      <p:pic>
        <p:nvPicPr>
          <p:cNvPr id="22532" name="Picture 4">
            <a:extLst>
              <a:ext uri="{C183D7F6-B498-43B3-948B-1728B52AA6E4}">
                <adec:decorative xmlns:adec="http://schemas.microsoft.com/office/drawing/2017/decorative" val="1"/>
              </a:ext>
            </a:extLst>
          </p:cNvPr>
          <p:cNvPicPr>
            <a:picLocks noChangeAspect="1" noChangeArrowheads="1"/>
          </p:cNvPicPr>
          <p:nvPr/>
        </p:nvPicPr>
        <p:blipFill>
          <a:blip r:embed="rId3" cstate="print"/>
          <a:srcRect/>
          <a:stretch>
            <a:fillRect/>
          </a:stretch>
        </p:blipFill>
        <p:spPr bwMode="auto">
          <a:xfrm>
            <a:off x="5715000" y="1676400"/>
            <a:ext cx="2362200" cy="4914546"/>
          </a:xfrm>
          <a:prstGeom prst="rect">
            <a:avLst/>
          </a:prstGeom>
          <a:noFill/>
          <a:ln w="9525">
            <a:noFill/>
            <a:miter lim="800000"/>
            <a:headEnd/>
            <a:tailEnd/>
          </a:ln>
        </p:spPr>
      </p:pic>
      <p:sp>
        <p:nvSpPr>
          <p:cNvPr id="5" name="Google Shape;74;p1">
            <a:extLst>
              <a:ext uri="{FF2B5EF4-FFF2-40B4-BE49-F238E27FC236}">
                <a16:creationId xmlns:a16="http://schemas.microsoft.com/office/drawing/2014/main" id="{C778F266-C456-E172-6743-7F7C2640FC9C}"/>
              </a:ext>
            </a:extLst>
          </p:cNvPr>
          <p:cNvSpPr/>
          <p:nvPr/>
        </p:nvSpPr>
        <p:spPr>
          <a:xfrm>
            <a:off x="4559643" y="6230819"/>
            <a:ext cx="1398373"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Images: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Isolated Typology</a:t>
            </a:r>
          </a:p>
        </p:txBody>
      </p:sp>
      <p:sp>
        <p:nvSpPr>
          <p:cNvPr id="23555" name="Content Placeholder 2"/>
          <p:cNvSpPr>
            <a:spLocks noGrp="1"/>
          </p:cNvSpPr>
          <p:nvPr>
            <p:ph idx="1"/>
          </p:nvPr>
        </p:nvSpPr>
        <p:spPr>
          <a:xfrm>
            <a:off x="4572000" y="1447800"/>
            <a:ext cx="4419600" cy="5257800"/>
          </a:xfrm>
        </p:spPr>
        <p:txBody>
          <a:bodyPr/>
          <a:lstStyle/>
          <a:p>
            <a:r>
              <a:rPr lang="en-US" dirty="0"/>
              <a:t>A </a:t>
            </a:r>
            <a:r>
              <a:rPr lang="en-US" b="1" dirty="0"/>
              <a:t>single work zone </a:t>
            </a:r>
            <a:r>
              <a:rPr lang="en-US" dirty="0"/>
              <a:t>with limited interaction with surrounding infrastructure and facilities</a:t>
            </a:r>
          </a:p>
          <a:p>
            <a:r>
              <a:rPr lang="en-US" dirty="0"/>
              <a:t>Example: A rural lane closure or an interstate bridge deck replacement</a:t>
            </a:r>
          </a:p>
          <a:p>
            <a:endParaRPr lang="en-US" dirty="0"/>
          </a:p>
        </p:txBody>
      </p:sp>
      <p:pic>
        <p:nvPicPr>
          <p:cNvPr id="23556" name="Picture 2" descr="Workers on the road in a work area separated from traffic by drums"/>
          <p:cNvPicPr>
            <a:picLocks noChangeAspect="1" noChangeArrowheads="1"/>
          </p:cNvPicPr>
          <p:nvPr/>
        </p:nvPicPr>
        <p:blipFill>
          <a:blip r:embed="rId3" cstate="print"/>
          <a:srcRect l="14635" t="24900" b="8701"/>
          <a:stretch>
            <a:fillRect/>
          </a:stretch>
        </p:blipFill>
        <p:spPr bwMode="auto">
          <a:xfrm>
            <a:off x="228600" y="1600200"/>
            <a:ext cx="4191000" cy="3048000"/>
          </a:xfrm>
          <a:prstGeom prst="rect">
            <a:avLst/>
          </a:prstGeom>
          <a:noFill/>
          <a:ln w="9525">
            <a:noFill/>
            <a:miter lim="800000"/>
            <a:headEnd/>
            <a:tailEnd/>
          </a:ln>
        </p:spPr>
      </p:pic>
      <p:pic>
        <p:nvPicPr>
          <p:cNvPr id="23557" name="Picture 4">
            <a:extLst>
              <a:ext uri="{C183D7F6-B498-43B3-948B-1728B52AA6E4}">
                <adec:decorative xmlns:adec="http://schemas.microsoft.com/office/drawing/2017/decorative" val="1"/>
              </a:ext>
            </a:extLst>
          </p:cNvPr>
          <p:cNvPicPr>
            <a:picLocks noChangeAspect="1" noChangeArrowheads="1"/>
          </p:cNvPicPr>
          <p:nvPr/>
        </p:nvPicPr>
        <p:blipFill>
          <a:blip r:embed="rId4" cstate="print">
            <a:clrChange>
              <a:clrFrom>
                <a:srgbClr val="FFFFFF"/>
              </a:clrFrom>
              <a:clrTo>
                <a:srgbClr val="FFFFFF">
                  <a:alpha val="0"/>
                </a:srgbClr>
              </a:clrTo>
            </a:clrChange>
          </a:blip>
          <a:srcRect b="67857"/>
          <a:stretch>
            <a:fillRect/>
          </a:stretch>
        </p:blipFill>
        <p:spPr bwMode="auto">
          <a:xfrm>
            <a:off x="685800" y="4419600"/>
            <a:ext cx="3647017" cy="2438400"/>
          </a:xfrm>
          <a:prstGeom prst="rect">
            <a:avLst/>
          </a:prstGeom>
          <a:noFill/>
          <a:ln w="9525">
            <a:noFill/>
            <a:miter lim="800000"/>
            <a:headEnd/>
            <a:tailEnd/>
          </a:ln>
        </p:spPr>
      </p:pic>
      <p:sp>
        <p:nvSpPr>
          <p:cNvPr id="6" name="Google Shape;74;p1">
            <a:extLst>
              <a:ext uri="{FF2B5EF4-FFF2-40B4-BE49-F238E27FC236}">
                <a16:creationId xmlns:a16="http://schemas.microsoft.com/office/drawing/2014/main" id="{E1C0DB75-F543-EF4D-7A03-59DEA5704613}"/>
              </a:ext>
            </a:extLst>
          </p:cNvPr>
          <p:cNvSpPr/>
          <p:nvPr/>
        </p:nvSpPr>
        <p:spPr>
          <a:xfrm>
            <a:off x="152400" y="4662616"/>
            <a:ext cx="1398373"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Images: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a:defRPr/>
            </a:pPr>
            <a:r>
              <a:rPr lang="en-US" dirty="0"/>
              <a:t>Module Objectives</a:t>
            </a:r>
          </a:p>
        </p:txBody>
      </p:sp>
      <p:sp>
        <p:nvSpPr>
          <p:cNvPr id="6147" name="Rectangle 3"/>
          <p:cNvSpPr>
            <a:spLocks noGrp="1" noChangeArrowheads="1"/>
          </p:cNvSpPr>
          <p:nvPr>
            <p:ph type="body" idx="1"/>
          </p:nvPr>
        </p:nvSpPr>
        <p:spPr>
          <a:xfrm>
            <a:off x="381000" y="1676400"/>
            <a:ext cx="8382000" cy="4343400"/>
          </a:xfrm>
        </p:spPr>
        <p:txBody>
          <a:bodyPr/>
          <a:lstStyle/>
          <a:p>
            <a:r>
              <a:rPr lang="en-US"/>
              <a:t>Discuss factors that must be considered when deploying analytical tools</a:t>
            </a:r>
          </a:p>
          <a:p>
            <a:r>
              <a:rPr lang="en-US"/>
              <a:t>Discuss questions to ask when choosing an analytical tool</a:t>
            </a:r>
          </a:p>
          <a:p>
            <a:r>
              <a:rPr lang="en-US"/>
              <a:t>Present a methodology for selecting an analytical tool</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Pipe Typology</a:t>
            </a:r>
          </a:p>
        </p:txBody>
      </p:sp>
      <p:sp>
        <p:nvSpPr>
          <p:cNvPr id="24579" name="Content Placeholder 2"/>
          <p:cNvSpPr>
            <a:spLocks noGrp="1"/>
          </p:cNvSpPr>
          <p:nvPr>
            <p:ph idx="1"/>
          </p:nvPr>
        </p:nvSpPr>
        <p:spPr>
          <a:xfrm>
            <a:off x="457200" y="1600200"/>
            <a:ext cx="4267200" cy="4648200"/>
          </a:xfrm>
        </p:spPr>
        <p:txBody>
          <a:bodyPr/>
          <a:lstStyle/>
          <a:p>
            <a:r>
              <a:rPr lang="en-US" dirty="0"/>
              <a:t>A roadway segment with multiple work zones interacting with each other</a:t>
            </a:r>
          </a:p>
          <a:p>
            <a:r>
              <a:rPr lang="en-US" dirty="0"/>
              <a:t>Work zones typically do not include any type of viable alternate or detour route</a:t>
            </a:r>
          </a:p>
        </p:txBody>
      </p:sp>
      <p:pic>
        <p:nvPicPr>
          <p:cNvPr id="24580" name="Picture 4">
            <a:extLst>
              <a:ext uri="{C183D7F6-B498-43B3-948B-1728B52AA6E4}">
                <adec:decorative xmlns:adec="http://schemas.microsoft.com/office/drawing/2017/decorative" val="1"/>
              </a:ext>
            </a:extLst>
          </p:cNvPr>
          <p:cNvPicPr>
            <a:picLocks noChangeAspect="1" noChangeArrowheads="1"/>
          </p:cNvPicPr>
          <p:nvPr/>
        </p:nvPicPr>
        <p:blipFill>
          <a:blip r:embed="rId3" cstate="print"/>
          <a:srcRect t="30357" b="28571"/>
          <a:stretch>
            <a:fillRect/>
          </a:stretch>
        </p:blipFill>
        <p:spPr bwMode="auto">
          <a:xfrm>
            <a:off x="4604657" y="2081074"/>
            <a:ext cx="4314825" cy="3686452"/>
          </a:xfrm>
          <a:prstGeom prst="rect">
            <a:avLst/>
          </a:prstGeom>
          <a:noFill/>
          <a:ln w="9525">
            <a:noFill/>
            <a:miter lim="800000"/>
            <a:headEnd/>
            <a:tailEnd/>
          </a:ln>
        </p:spPr>
      </p:pic>
      <p:sp>
        <p:nvSpPr>
          <p:cNvPr id="5" name="Google Shape;74;p1">
            <a:extLst>
              <a:ext uri="{FF2B5EF4-FFF2-40B4-BE49-F238E27FC236}">
                <a16:creationId xmlns:a16="http://schemas.microsoft.com/office/drawing/2014/main" id="{DB2192C2-E433-3A6F-83F3-BA7431163894}"/>
              </a:ext>
            </a:extLst>
          </p:cNvPr>
          <p:cNvSpPr/>
          <p:nvPr/>
        </p:nvSpPr>
        <p:spPr>
          <a:xfrm>
            <a:off x="7549941" y="5029200"/>
            <a:ext cx="1398373"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Network Typology</a:t>
            </a:r>
          </a:p>
        </p:txBody>
      </p:sp>
      <p:sp>
        <p:nvSpPr>
          <p:cNvPr id="25603" name="Content Placeholder 2"/>
          <p:cNvSpPr>
            <a:spLocks noGrp="1"/>
          </p:cNvSpPr>
          <p:nvPr>
            <p:ph idx="1"/>
          </p:nvPr>
        </p:nvSpPr>
        <p:spPr>
          <a:xfrm>
            <a:off x="457200" y="1600200"/>
            <a:ext cx="3429000" cy="4038600"/>
          </a:xfrm>
        </p:spPr>
        <p:txBody>
          <a:bodyPr/>
          <a:lstStyle/>
          <a:p>
            <a:r>
              <a:rPr lang="en-US" dirty="0"/>
              <a:t>A connected, inter-dependent network structure with multiple access points and one or more viable alternate routes</a:t>
            </a:r>
          </a:p>
        </p:txBody>
      </p:sp>
      <p:pic>
        <p:nvPicPr>
          <p:cNvPr id="25604" name="Picture 4">
            <a:extLst>
              <a:ext uri="{C183D7F6-B498-43B3-948B-1728B52AA6E4}">
                <adec:decorative xmlns:adec="http://schemas.microsoft.com/office/drawing/2017/decorative" val="1"/>
              </a:ext>
            </a:extLst>
          </p:cNvPr>
          <p:cNvPicPr>
            <a:picLocks noChangeAspect="1" noChangeArrowheads="1"/>
          </p:cNvPicPr>
          <p:nvPr/>
        </p:nvPicPr>
        <p:blipFill>
          <a:blip r:embed="rId3" cstate="print">
            <a:clrChange>
              <a:clrFrom>
                <a:srgbClr val="FFFFFF"/>
              </a:clrFrom>
              <a:clrTo>
                <a:srgbClr val="FFFFFF">
                  <a:alpha val="0"/>
                </a:srgbClr>
              </a:clrTo>
            </a:clrChange>
          </a:blip>
          <a:srcRect t="66071"/>
          <a:stretch>
            <a:fillRect/>
          </a:stretch>
        </p:blipFill>
        <p:spPr bwMode="auto">
          <a:xfrm>
            <a:off x="3886200" y="1143000"/>
            <a:ext cx="4800600" cy="3083996"/>
          </a:xfrm>
          <a:prstGeom prst="rect">
            <a:avLst/>
          </a:prstGeom>
          <a:noFill/>
          <a:ln w="9525">
            <a:noFill/>
            <a:miter lim="800000"/>
            <a:headEnd/>
            <a:tailEnd/>
          </a:ln>
        </p:spPr>
      </p:pic>
      <p:pic>
        <p:nvPicPr>
          <p:cNvPr id="25605" name="Picture 2" descr="Orange detour sign"/>
          <p:cNvPicPr>
            <a:picLocks noChangeAspect="1" noChangeArrowheads="1"/>
          </p:cNvPicPr>
          <p:nvPr/>
        </p:nvPicPr>
        <p:blipFill>
          <a:blip r:embed="rId4" cstate="print"/>
          <a:srcRect/>
          <a:stretch>
            <a:fillRect/>
          </a:stretch>
        </p:blipFill>
        <p:spPr bwMode="auto">
          <a:xfrm>
            <a:off x="5105400" y="4343399"/>
            <a:ext cx="2590800" cy="1959071"/>
          </a:xfrm>
          <a:prstGeom prst="rect">
            <a:avLst/>
          </a:prstGeom>
          <a:noFill/>
          <a:ln w="9525">
            <a:noFill/>
            <a:miter lim="800000"/>
            <a:headEnd/>
            <a:tailEnd/>
          </a:ln>
        </p:spPr>
      </p:pic>
      <p:sp>
        <p:nvSpPr>
          <p:cNvPr id="6" name="Google Shape;74;p1">
            <a:extLst>
              <a:ext uri="{FF2B5EF4-FFF2-40B4-BE49-F238E27FC236}">
                <a16:creationId xmlns:a16="http://schemas.microsoft.com/office/drawing/2014/main" id="{B15B9738-23F6-F864-4E1D-AD7C8DEA5096}"/>
              </a:ext>
            </a:extLst>
          </p:cNvPr>
          <p:cNvSpPr/>
          <p:nvPr/>
        </p:nvSpPr>
        <p:spPr>
          <a:xfrm>
            <a:off x="7924800" y="4563626"/>
            <a:ext cx="1398373"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Images: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1096963"/>
          </a:xfrm>
        </p:spPr>
        <p:txBody>
          <a:bodyPr/>
          <a:lstStyle/>
          <a:p>
            <a:pPr>
              <a:defRPr/>
            </a:pPr>
            <a:r>
              <a:rPr lang="en-US" dirty="0"/>
              <a:t>c. The Geographic Scale</a:t>
            </a:r>
            <a:br>
              <a:rPr lang="en-US" dirty="0"/>
            </a:br>
            <a:r>
              <a:rPr lang="en-US" dirty="0"/>
              <a:t>Of The Work Zone</a:t>
            </a:r>
            <a:br>
              <a:rPr lang="en-US" dirty="0"/>
            </a:br>
            <a:endParaRPr lang="en-US" dirty="0"/>
          </a:p>
        </p:txBody>
      </p:sp>
      <p:sp>
        <p:nvSpPr>
          <p:cNvPr id="26627" name="Content Placeholder 2"/>
          <p:cNvSpPr>
            <a:spLocks noGrp="1"/>
          </p:cNvSpPr>
          <p:nvPr>
            <p:ph idx="1"/>
          </p:nvPr>
        </p:nvSpPr>
        <p:spPr>
          <a:xfrm>
            <a:off x="228600" y="1447800"/>
            <a:ext cx="7162800" cy="4343400"/>
          </a:xfrm>
        </p:spPr>
        <p:txBody>
          <a:bodyPr/>
          <a:lstStyle/>
          <a:p>
            <a:r>
              <a:rPr lang="en-US" dirty="0"/>
              <a:t>Physical size of the work zone</a:t>
            </a:r>
          </a:p>
          <a:p>
            <a:r>
              <a:rPr lang="en-US" dirty="0"/>
              <a:t>Dimensions of the analysis area</a:t>
            </a:r>
          </a:p>
          <a:p>
            <a:r>
              <a:rPr lang="en-US" dirty="0"/>
              <a:t>The larger the WZ, the more difficult the use of microscopic simulation becomes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Rule of Thumb</a:t>
            </a:r>
          </a:p>
        </p:txBody>
      </p:sp>
      <p:sp>
        <p:nvSpPr>
          <p:cNvPr id="27651" name="Content Placeholder 2"/>
          <p:cNvSpPr>
            <a:spLocks noGrp="1"/>
          </p:cNvSpPr>
          <p:nvPr>
            <p:ph idx="1"/>
          </p:nvPr>
        </p:nvSpPr>
        <p:spPr>
          <a:xfrm>
            <a:off x="990600" y="1600200"/>
            <a:ext cx="7315200" cy="4419600"/>
          </a:xfrm>
          <a:solidFill>
            <a:schemeClr val="bg1"/>
          </a:solidFill>
          <a:ln>
            <a:solidFill>
              <a:srgbClr val="C00000"/>
            </a:solidFill>
          </a:ln>
        </p:spPr>
        <p:txBody>
          <a:bodyPr/>
          <a:lstStyle/>
          <a:p>
            <a:pPr marL="47625" indent="6350" algn="ctr">
              <a:buFontTx/>
              <a:buNone/>
            </a:pPr>
            <a:r>
              <a:rPr lang="en-US" sz="4000" b="1" dirty="0"/>
              <a:t>As the need to examine the impact to more users (motorists, pedestrians, bicyclists, motorcyclists) increases, the ability to use certain types of modeling approaches decreases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pPr lvl="1">
              <a:defRPr/>
            </a:pPr>
            <a:r>
              <a:rPr lang="en-US" sz="4400" i="0" dirty="0"/>
              <a:t>3. Agency Resources</a:t>
            </a:r>
            <a:endParaRPr lang="en-US" sz="4400" i="0" dirty="0">
              <a:solidFill>
                <a:srgbClr val="FF6600"/>
              </a:solidFill>
            </a:endParaRPr>
          </a:p>
        </p:txBody>
      </p:sp>
      <p:sp>
        <p:nvSpPr>
          <p:cNvPr id="28675" name="Content Placeholder 2"/>
          <p:cNvSpPr>
            <a:spLocks noGrp="1"/>
          </p:cNvSpPr>
          <p:nvPr>
            <p:ph idx="1"/>
          </p:nvPr>
        </p:nvSpPr>
        <p:spPr>
          <a:xfrm>
            <a:off x="381000" y="1524000"/>
            <a:ext cx="6172200" cy="3505200"/>
          </a:xfrm>
        </p:spPr>
        <p:txBody>
          <a:bodyPr/>
          <a:lstStyle/>
          <a:p>
            <a:r>
              <a:rPr lang="en-US" dirty="0"/>
              <a:t>In-house technical staff</a:t>
            </a:r>
          </a:p>
          <a:p>
            <a:r>
              <a:rPr lang="en-US" dirty="0"/>
              <a:t>Availability of consultants</a:t>
            </a:r>
          </a:p>
          <a:p>
            <a:r>
              <a:rPr lang="en-US" dirty="0"/>
              <a:t>Funding resources</a:t>
            </a:r>
          </a:p>
          <a:p>
            <a:r>
              <a:rPr lang="en-US" dirty="0"/>
              <a:t>The model itself!</a:t>
            </a:r>
          </a:p>
        </p:txBody>
      </p:sp>
      <p:sp>
        <p:nvSpPr>
          <p:cNvPr id="4" name="TextBox 3"/>
          <p:cNvSpPr txBox="1">
            <a:spLocks noChangeArrowheads="1"/>
          </p:cNvSpPr>
          <p:nvPr/>
        </p:nvSpPr>
        <p:spPr bwMode="auto">
          <a:xfrm>
            <a:off x="2286000" y="4429125"/>
            <a:ext cx="5638800" cy="1200150"/>
          </a:xfrm>
          <a:prstGeom prst="rect">
            <a:avLst/>
          </a:prstGeom>
          <a:solidFill>
            <a:schemeClr val="bg1"/>
          </a:solidFill>
          <a:ln w="9525">
            <a:solidFill>
              <a:srgbClr val="C00000"/>
            </a:solidFill>
            <a:miter lim="800000"/>
            <a:headEnd/>
            <a:tailEnd/>
          </a:ln>
        </p:spPr>
        <p:txBody>
          <a:bodyPr wrap="square">
            <a:spAutoFit/>
          </a:bodyPr>
          <a:lstStyle/>
          <a:p>
            <a:pPr algn="ctr"/>
            <a:r>
              <a:rPr lang="en-US" sz="3600" b="1" dirty="0">
                <a:latin typeface="Calibri" pitchFamily="34" charset="0"/>
              </a:rPr>
              <a:t>Will impact</a:t>
            </a:r>
          </a:p>
          <a:p>
            <a:pPr algn="ctr"/>
            <a:r>
              <a:rPr lang="en-US" sz="3600" b="1" dirty="0">
                <a:latin typeface="Calibri" pitchFamily="34" charset="0"/>
              </a:rPr>
              <a:t>model selection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In-House vs. Outsourcing</a:t>
            </a:r>
          </a:p>
        </p:txBody>
      </p:sp>
      <p:sp>
        <p:nvSpPr>
          <p:cNvPr id="29699" name="Content Placeholder 2"/>
          <p:cNvSpPr>
            <a:spLocks noGrp="1"/>
          </p:cNvSpPr>
          <p:nvPr>
            <p:ph idx="1"/>
          </p:nvPr>
        </p:nvSpPr>
        <p:spPr>
          <a:xfrm>
            <a:off x="457200" y="1600200"/>
            <a:ext cx="5791200" cy="4419600"/>
          </a:xfrm>
        </p:spPr>
        <p:txBody>
          <a:bodyPr/>
          <a:lstStyle/>
          <a:p>
            <a:r>
              <a:rPr lang="en-US" dirty="0"/>
              <a:t>Consider</a:t>
            </a:r>
          </a:p>
          <a:p>
            <a:pPr lvl="1"/>
            <a:r>
              <a:rPr lang="en-US" dirty="0"/>
              <a:t>In-house expertise &amp; time commitments</a:t>
            </a:r>
          </a:p>
          <a:p>
            <a:pPr lvl="1"/>
            <a:r>
              <a:rPr lang="en-US" dirty="0"/>
              <a:t>Long-term implications</a:t>
            </a:r>
          </a:p>
          <a:p>
            <a:pPr lvl="1"/>
            <a:r>
              <a:rPr lang="en-US" dirty="0"/>
              <a:t>Cost</a:t>
            </a:r>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1143000"/>
          </a:xfrm>
        </p:spPr>
        <p:txBody>
          <a:bodyPr/>
          <a:lstStyle/>
          <a:p>
            <a:pPr>
              <a:defRPr/>
            </a:pPr>
            <a:r>
              <a:rPr lang="en-US" dirty="0"/>
              <a:t>Methodology for Selecting</a:t>
            </a:r>
            <a:br>
              <a:rPr lang="en-US" dirty="0"/>
            </a:br>
            <a:r>
              <a:rPr lang="en-US" dirty="0"/>
              <a:t> a Traffic Analysis Tool</a:t>
            </a:r>
            <a:br>
              <a:rPr lang="en-US" dirty="0"/>
            </a:br>
            <a:endParaRPr lang="en-US" dirty="0"/>
          </a:p>
        </p:txBody>
      </p:sp>
      <p:sp>
        <p:nvSpPr>
          <p:cNvPr id="50179" name="Content Placeholder 2"/>
          <p:cNvSpPr>
            <a:spLocks noGrp="1"/>
          </p:cNvSpPr>
          <p:nvPr>
            <p:ph idx="1"/>
          </p:nvPr>
        </p:nvSpPr>
        <p:spPr>
          <a:xfrm>
            <a:off x="304800" y="1676400"/>
            <a:ext cx="4495800" cy="4572000"/>
          </a:xfrm>
        </p:spPr>
        <p:txBody>
          <a:bodyPr/>
          <a:lstStyle/>
          <a:p>
            <a:r>
              <a:rPr lang="en-US" dirty="0"/>
              <a:t>FHWA has developed detailed guidance/tools for selecting a traffic analysis tool</a:t>
            </a:r>
          </a:p>
          <a:p>
            <a:r>
              <a:rPr lang="en-US" b="1" i="1" dirty="0"/>
              <a:t>Traffic Analysis Toolbox Volume II</a:t>
            </a:r>
            <a:endParaRPr lang="en-US" dirty="0"/>
          </a:p>
          <a:p>
            <a:endParaRPr lang="en-US" dirty="0"/>
          </a:p>
        </p:txBody>
      </p:sp>
      <p:pic>
        <p:nvPicPr>
          <p:cNvPr id="50180" name="Picture 2" descr="Traffic Analysis Toolbox Volume II&#10; Book Cover"/>
          <p:cNvPicPr>
            <a:picLocks noChangeAspect="1" noChangeArrowheads="1"/>
          </p:cNvPicPr>
          <p:nvPr/>
        </p:nvPicPr>
        <p:blipFill>
          <a:blip r:embed="rId3" cstate="print"/>
          <a:srcRect/>
          <a:stretch>
            <a:fillRect/>
          </a:stretch>
        </p:blipFill>
        <p:spPr bwMode="auto">
          <a:xfrm>
            <a:off x="4953000" y="1676400"/>
            <a:ext cx="3827463" cy="4953000"/>
          </a:xfrm>
          <a:prstGeom prst="rect">
            <a:avLst/>
          </a:prstGeom>
          <a:noFill/>
          <a:ln w="9525">
            <a:noFill/>
            <a:miter lim="800000"/>
            <a:headEnd/>
            <a:tailEnd/>
          </a:ln>
        </p:spPr>
      </p:pic>
      <p:sp>
        <p:nvSpPr>
          <p:cNvPr id="5" name="Google Shape;74;p1">
            <a:extLst>
              <a:ext uri="{FF2B5EF4-FFF2-40B4-BE49-F238E27FC236}">
                <a16:creationId xmlns:a16="http://schemas.microsoft.com/office/drawing/2014/main" id="{CA084CF1-71BD-6BE9-4F71-DDA18DB9F371}"/>
              </a:ext>
            </a:extLst>
          </p:cNvPr>
          <p:cNvSpPr/>
          <p:nvPr/>
        </p:nvSpPr>
        <p:spPr>
          <a:xfrm>
            <a:off x="7461422" y="6125309"/>
            <a:ext cx="1398373"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Model Selection Considerations</a:t>
            </a:r>
          </a:p>
        </p:txBody>
      </p:sp>
      <p:sp>
        <p:nvSpPr>
          <p:cNvPr id="3" name="Content Placeholder 2"/>
          <p:cNvSpPr>
            <a:spLocks noGrp="1"/>
          </p:cNvSpPr>
          <p:nvPr>
            <p:ph idx="1"/>
          </p:nvPr>
        </p:nvSpPr>
        <p:spPr>
          <a:xfrm>
            <a:off x="457200" y="1600200"/>
            <a:ext cx="4114800" cy="4419600"/>
          </a:xfrm>
        </p:spPr>
        <p:txBody>
          <a:bodyPr/>
          <a:lstStyle/>
          <a:p>
            <a:pPr>
              <a:defRPr/>
            </a:pPr>
            <a:r>
              <a:rPr lang="en-US" kern="1200" dirty="0"/>
              <a:t>An important step in the process</a:t>
            </a:r>
          </a:p>
          <a:p>
            <a:pPr>
              <a:defRPr/>
            </a:pPr>
            <a:r>
              <a:rPr lang="en-US" kern="1200" dirty="0"/>
              <a:t>Ask yourself the following questions:</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Questions to Ask:</a:t>
            </a:r>
          </a:p>
        </p:txBody>
      </p:sp>
      <p:sp>
        <p:nvSpPr>
          <p:cNvPr id="3" name="Content Placeholder 2"/>
          <p:cNvSpPr>
            <a:spLocks noGrp="1"/>
          </p:cNvSpPr>
          <p:nvPr>
            <p:ph idx="1"/>
          </p:nvPr>
        </p:nvSpPr>
        <p:spPr>
          <a:xfrm>
            <a:off x="228600" y="1447800"/>
            <a:ext cx="7543800" cy="4114800"/>
          </a:xfrm>
          <a:solidFill>
            <a:schemeClr val="bg1"/>
          </a:solidFill>
        </p:spPr>
        <p:txBody>
          <a:bodyPr/>
          <a:lstStyle/>
          <a:p>
            <a:pPr>
              <a:defRPr/>
            </a:pPr>
            <a:r>
              <a:rPr lang="en-US" kern="1200" dirty="0"/>
              <a:t>What is the average capital cost to acquire the traffic analysis tool?</a:t>
            </a:r>
          </a:p>
          <a:p>
            <a:pPr>
              <a:defRPr/>
            </a:pPr>
            <a:r>
              <a:rPr lang="en-US" kern="1200" dirty="0"/>
              <a:t>Is the tool methodology type easy to learn?</a:t>
            </a:r>
          </a:p>
          <a:p>
            <a:pPr>
              <a:defRPr/>
            </a:pPr>
            <a:r>
              <a:rPr lang="en-US" kern="1200" dirty="0"/>
              <a:t>Does it require expensive and/or lengthy training sessions?</a:t>
            </a:r>
          </a:p>
          <a:p>
            <a:pPr>
              <a:defRPr/>
            </a:pPr>
            <a:r>
              <a:rPr lang="en-US" dirty="0"/>
              <a:t>Is the tool generally user-friendly</a:t>
            </a:r>
            <a:endParaRPr lang="en-US" kern="12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Questions to Ask (cont.)</a:t>
            </a:r>
          </a:p>
        </p:txBody>
      </p:sp>
      <p:sp>
        <p:nvSpPr>
          <p:cNvPr id="3" name="Content Placeholder 2"/>
          <p:cNvSpPr>
            <a:spLocks noGrp="1"/>
          </p:cNvSpPr>
          <p:nvPr>
            <p:ph idx="1"/>
          </p:nvPr>
        </p:nvSpPr>
        <p:spPr>
          <a:xfrm>
            <a:off x="457200" y="1447800"/>
            <a:ext cx="7391400" cy="4572000"/>
          </a:xfrm>
        </p:spPr>
        <p:txBody>
          <a:bodyPr/>
          <a:lstStyle/>
          <a:p>
            <a:pPr>
              <a:defRPr/>
            </a:pPr>
            <a:r>
              <a:rPr lang="en-US" dirty="0"/>
              <a:t>Is the tool popular and well regarded by current users?</a:t>
            </a:r>
          </a:p>
          <a:p>
            <a:pPr>
              <a:defRPr/>
            </a:pPr>
            <a:r>
              <a:rPr lang="en-US" kern="1200" dirty="0"/>
              <a:t>How much computer power is necessary to adequately run the analysis?</a:t>
            </a:r>
          </a:p>
          <a:p>
            <a:pPr>
              <a:defRPr/>
            </a:pPr>
            <a:r>
              <a:rPr lang="en-US" kern="1200" dirty="0"/>
              <a:t>Has the model been validated?</a:t>
            </a:r>
          </a:p>
          <a:p>
            <a:pPr>
              <a:defRPr/>
            </a:pPr>
            <a:endParaRPr lang="en-US" dirty="0"/>
          </a:p>
          <a:p>
            <a:pPr>
              <a:defRPr/>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Deployment of Analytical Tools</a:t>
            </a:r>
          </a:p>
        </p:txBody>
      </p:sp>
      <p:sp>
        <p:nvSpPr>
          <p:cNvPr id="7171" name="Content Placeholder 2"/>
          <p:cNvSpPr>
            <a:spLocks noGrp="1"/>
          </p:cNvSpPr>
          <p:nvPr>
            <p:ph idx="1"/>
          </p:nvPr>
        </p:nvSpPr>
        <p:spPr>
          <a:xfrm>
            <a:off x="381000" y="1600200"/>
            <a:ext cx="6477000" cy="3352800"/>
          </a:xfrm>
        </p:spPr>
        <p:txBody>
          <a:bodyPr/>
          <a:lstStyle/>
          <a:p>
            <a:r>
              <a:rPr lang="en-US" dirty="0"/>
              <a:t>Best accomplished when the analytical capability is well-matched to the context for analysis</a:t>
            </a:r>
          </a:p>
          <a:p>
            <a:r>
              <a:rPr lang="en-US" b="1" dirty="0"/>
              <a:t>The tool must match the needs</a:t>
            </a:r>
          </a:p>
        </p:txBody>
      </p:sp>
      <p:sp>
        <p:nvSpPr>
          <p:cNvPr id="5" name="TextBox 4"/>
          <p:cNvSpPr txBox="1">
            <a:spLocks noChangeArrowheads="1"/>
          </p:cNvSpPr>
          <p:nvPr/>
        </p:nvSpPr>
        <p:spPr bwMode="auto">
          <a:xfrm>
            <a:off x="0" y="5135940"/>
            <a:ext cx="9144000" cy="1569660"/>
          </a:xfrm>
          <a:prstGeom prst="rect">
            <a:avLst/>
          </a:prstGeom>
          <a:solidFill>
            <a:schemeClr val="bg1"/>
          </a:solidFill>
          <a:ln w="38100">
            <a:solidFill>
              <a:srgbClr val="C00000"/>
            </a:solidFill>
            <a:miter lim="800000"/>
            <a:headEnd/>
            <a:tailEnd/>
          </a:ln>
        </p:spPr>
        <p:txBody>
          <a:bodyPr wrap="square">
            <a:spAutoFit/>
          </a:bodyPr>
          <a:lstStyle/>
          <a:p>
            <a:pPr algn="ctr"/>
            <a:r>
              <a:rPr lang="en-US" sz="3200" b="1" dirty="0">
                <a:latin typeface="Calibri" pitchFamily="34" charset="0"/>
              </a:rPr>
              <a:t>Tools should never be used to make key decisions,</a:t>
            </a:r>
          </a:p>
          <a:p>
            <a:pPr algn="ctr"/>
            <a:r>
              <a:rPr lang="en-US" sz="3200" b="1" dirty="0">
                <a:latin typeface="Calibri" pitchFamily="34" charset="0"/>
              </a:rPr>
              <a:t>but to understand the potential impacts</a:t>
            </a:r>
          </a:p>
          <a:p>
            <a:pPr algn="ctr"/>
            <a:r>
              <a:rPr lang="en-US" sz="3200" b="1" dirty="0">
                <a:latin typeface="Calibri" pitchFamily="34" charset="0"/>
              </a:rPr>
              <a:t>and inform key decisions!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lstStyle/>
          <a:p>
            <a:pPr>
              <a:defRPr/>
            </a:pPr>
            <a:r>
              <a:rPr lang="en-US" dirty="0"/>
              <a:t>Questions to Ask (cont.)</a:t>
            </a:r>
          </a:p>
        </p:txBody>
      </p:sp>
      <p:sp>
        <p:nvSpPr>
          <p:cNvPr id="3" name="Content Placeholder 2"/>
          <p:cNvSpPr>
            <a:spLocks noGrp="1"/>
          </p:cNvSpPr>
          <p:nvPr>
            <p:ph idx="1"/>
          </p:nvPr>
        </p:nvSpPr>
        <p:spPr>
          <a:xfrm>
            <a:off x="457200" y="1600200"/>
            <a:ext cx="6248400" cy="4419600"/>
          </a:xfrm>
        </p:spPr>
        <p:txBody>
          <a:bodyPr/>
          <a:lstStyle/>
          <a:p>
            <a:pPr>
              <a:defRPr/>
            </a:pPr>
            <a:r>
              <a:rPr lang="en-US" dirty="0"/>
              <a:t>What is the typical amount of input data required to perform the analysis?</a:t>
            </a:r>
          </a:p>
          <a:p>
            <a:pPr>
              <a:defRPr/>
            </a:pPr>
            <a:r>
              <a:rPr lang="en-US" dirty="0"/>
              <a:t>How long does the tool take to perform the analysis?</a:t>
            </a:r>
          </a:p>
          <a:p>
            <a:pPr>
              <a:defRPr/>
            </a:pPr>
            <a:endParaRPr lang="en-US" dirty="0"/>
          </a:p>
          <a:p>
            <a:pPr>
              <a:defRPr/>
            </a:pPr>
            <a:endParaRPr lang="en-US" kern="1200" dirty="0"/>
          </a:p>
          <a:p>
            <a:pPr>
              <a:defRPr/>
            </a:pP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Questions to Ask (cont.)</a:t>
            </a:r>
          </a:p>
        </p:txBody>
      </p:sp>
      <p:sp>
        <p:nvSpPr>
          <p:cNvPr id="55299" name="Content Placeholder 2"/>
          <p:cNvSpPr>
            <a:spLocks noGrp="1"/>
          </p:cNvSpPr>
          <p:nvPr>
            <p:ph idx="1"/>
          </p:nvPr>
        </p:nvSpPr>
        <p:spPr/>
        <p:txBody>
          <a:bodyPr/>
          <a:lstStyle/>
          <a:p>
            <a:r>
              <a:rPr lang="en-US" dirty="0"/>
              <a:t>Does the tool generally produce output in formats that require no further post-processing or reformatting?</a:t>
            </a:r>
          </a:p>
          <a:p>
            <a:r>
              <a:rPr lang="en-US" dirty="0"/>
              <a:t>Does the tool have a detailed and well-written user’s manual?</a:t>
            </a:r>
          </a:p>
          <a:p>
            <a:r>
              <a:rPr lang="en-US" dirty="0"/>
              <a:t>Are there articles and reports on past projects evaluated using this type of tool?</a:t>
            </a:r>
          </a:p>
          <a:p>
            <a:endParaRPr lang="en-US" dirty="0"/>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Questions to Ask (cont.)</a:t>
            </a:r>
          </a:p>
        </p:txBody>
      </p:sp>
      <p:sp>
        <p:nvSpPr>
          <p:cNvPr id="56323" name="Content Placeholder 2"/>
          <p:cNvSpPr>
            <a:spLocks noGrp="1"/>
          </p:cNvSpPr>
          <p:nvPr>
            <p:ph idx="1"/>
          </p:nvPr>
        </p:nvSpPr>
        <p:spPr>
          <a:xfrm>
            <a:off x="304800" y="1524000"/>
            <a:ext cx="7772400" cy="4419600"/>
          </a:xfrm>
        </p:spPr>
        <p:txBody>
          <a:bodyPr/>
          <a:lstStyle/>
          <a:p>
            <a:r>
              <a:rPr lang="en-US" dirty="0"/>
              <a:t>Is technical support generally available for this tool?</a:t>
            </a:r>
          </a:p>
          <a:p>
            <a:r>
              <a:rPr lang="en-US" dirty="0"/>
              <a:t>Are there mailing lists, chat rooms or newsgroups dedicated to this tool where users can communicate with each other?</a:t>
            </a:r>
          </a:p>
          <a:p>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Questions to Ask (cont.)</a:t>
            </a:r>
          </a:p>
        </p:txBody>
      </p:sp>
      <p:sp>
        <p:nvSpPr>
          <p:cNvPr id="57347" name="Content Placeholder 2"/>
          <p:cNvSpPr>
            <a:spLocks noGrp="1"/>
          </p:cNvSpPr>
          <p:nvPr>
            <p:ph idx="1"/>
          </p:nvPr>
        </p:nvSpPr>
        <p:spPr>
          <a:xfrm>
            <a:off x="457200" y="1600200"/>
            <a:ext cx="7162800" cy="4419600"/>
          </a:xfrm>
        </p:spPr>
        <p:txBody>
          <a:bodyPr/>
          <a:lstStyle/>
          <a:p>
            <a:r>
              <a:rPr lang="en-US" dirty="0"/>
              <a:t>Does the tool allow for customization of the key analytical parameters?</a:t>
            </a:r>
          </a:p>
          <a:p>
            <a:r>
              <a:rPr lang="en-US" dirty="0"/>
              <a:t>Is the tool flexible enough to allow for customization?</a:t>
            </a:r>
          </a:p>
          <a:p>
            <a:r>
              <a:rPr lang="en-US" dirty="0"/>
              <a:t>How much calibration will be needed?</a:t>
            </a:r>
          </a:p>
          <a:p>
            <a:r>
              <a:rPr lang="en-US" dirty="0"/>
              <a:t>Does the tool generally provide default values for its parameters, rates or impact values?</a:t>
            </a:r>
          </a:p>
          <a:p>
            <a:endParaRPr lang="en-US" dirty="0"/>
          </a:p>
          <a:p>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Questions to Ask (cont.)</a:t>
            </a:r>
          </a:p>
        </p:txBody>
      </p:sp>
      <p:sp>
        <p:nvSpPr>
          <p:cNvPr id="58371" name="Content Placeholder 2"/>
          <p:cNvSpPr>
            <a:spLocks noGrp="1"/>
          </p:cNvSpPr>
          <p:nvPr>
            <p:ph idx="1"/>
          </p:nvPr>
        </p:nvSpPr>
        <p:spPr>
          <a:xfrm>
            <a:off x="381000" y="1524000"/>
            <a:ext cx="7391400" cy="4419600"/>
          </a:xfrm>
        </p:spPr>
        <p:txBody>
          <a:bodyPr/>
          <a:lstStyle/>
          <a:p>
            <a:r>
              <a:rPr lang="en-US" dirty="0"/>
              <a:t>Does the tool generally have export/import features to/from other software (e.g., integration with Microsoft® Excel, Geographic Information Systems (GIS) tools, other traffic analysis tools, etc.)?</a:t>
            </a:r>
          </a:p>
          <a:p>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Questions to Ask (cont.)</a:t>
            </a:r>
          </a:p>
        </p:txBody>
      </p:sp>
      <p:sp>
        <p:nvSpPr>
          <p:cNvPr id="59395" name="Content Placeholder 2"/>
          <p:cNvSpPr>
            <a:spLocks noGrp="1"/>
          </p:cNvSpPr>
          <p:nvPr>
            <p:ph idx="1"/>
          </p:nvPr>
        </p:nvSpPr>
        <p:spPr>
          <a:xfrm>
            <a:off x="228600" y="1371600"/>
            <a:ext cx="7620000" cy="4419600"/>
          </a:xfrm>
          <a:solidFill>
            <a:schemeClr val="bg1"/>
          </a:solidFill>
        </p:spPr>
        <p:txBody>
          <a:bodyPr/>
          <a:lstStyle/>
          <a:p>
            <a:r>
              <a:rPr lang="en-US" dirty="0"/>
              <a:t>Does the tool have animation/presentation features such as:</a:t>
            </a:r>
          </a:p>
          <a:p>
            <a:pPr lvl="1"/>
            <a:r>
              <a:rPr lang="en-US" dirty="0"/>
              <a:t>3Dl views</a:t>
            </a:r>
          </a:p>
          <a:p>
            <a:pPr lvl="1"/>
            <a:r>
              <a:rPr lang="en-US" dirty="0"/>
              <a:t>Zoom-in/-out</a:t>
            </a:r>
          </a:p>
          <a:p>
            <a:pPr lvl="1"/>
            <a:r>
              <a:rPr lang="en-US" dirty="0"/>
              <a:t>Detailed link views</a:t>
            </a:r>
          </a:p>
          <a:p>
            <a:pPr lvl="1"/>
            <a:r>
              <a:rPr lang="en-US" dirty="0"/>
              <a:t>Ability to produce charts and tables</a:t>
            </a:r>
          </a:p>
          <a:p>
            <a:pPr lvl="1"/>
            <a:r>
              <a:rPr lang="en-US" dirty="0"/>
              <a:t>Etc.?</a:t>
            </a:r>
          </a:p>
          <a:p>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9144000" cy="1371600"/>
          </a:xfrm>
        </p:spPr>
        <p:txBody>
          <a:bodyPr/>
          <a:lstStyle/>
          <a:p>
            <a:pPr>
              <a:defRPr/>
            </a:pPr>
            <a:r>
              <a:rPr lang="en-US" dirty="0"/>
              <a:t>Tool Selection Principles</a:t>
            </a:r>
          </a:p>
        </p:txBody>
      </p:sp>
      <p:sp>
        <p:nvSpPr>
          <p:cNvPr id="60419" name="Content Placeholder 2"/>
          <p:cNvSpPr>
            <a:spLocks noGrp="1"/>
          </p:cNvSpPr>
          <p:nvPr>
            <p:ph idx="1"/>
          </p:nvPr>
        </p:nvSpPr>
        <p:spPr>
          <a:xfrm>
            <a:off x="228600" y="1447800"/>
            <a:ext cx="7391400" cy="3733800"/>
          </a:xfrm>
          <a:solidFill>
            <a:schemeClr val="bg1"/>
          </a:solidFill>
        </p:spPr>
        <p:txBody>
          <a:bodyPr/>
          <a:lstStyle/>
          <a:p>
            <a:r>
              <a:rPr lang="en-US" dirty="0"/>
              <a:t>No single tool can do everything</a:t>
            </a:r>
          </a:p>
          <a:p>
            <a:r>
              <a:rPr lang="en-US" dirty="0"/>
              <a:t>Multiple tools may be necessary</a:t>
            </a:r>
          </a:p>
          <a:p>
            <a:r>
              <a:rPr lang="en-US" dirty="0"/>
              <a:t>FHWA does not require tools be used</a:t>
            </a:r>
          </a:p>
          <a:p>
            <a:r>
              <a:rPr lang="en-US" dirty="0"/>
              <a:t>Select the simplest tool that best matches the needs of your project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9144000" cy="1371600"/>
          </a:xfrm>
        </p:spPr>
        <p:txBody>
          <a:bodyPr/>
          <a:lstStyle/>
          <a:p>
            <a:pPr>
              <a:defRPr/>
            </a:pPr>
            <a:r>
              <a:rPr lang="en-US" dirty="0"/>
              <a:t>Tool Selection Checklist</a:t>
            </a:r>
          </a:p>
        </p:txBody>
      </p:sp>
      <p:sp>
        <p:nvSpPr>
          <p:cNvPr id="61443" name="Content Placeholder 2"/>
          <p:cNvSpPr>
            <a:spLocks noGrp="1"/>
          </p:cNvSpPr>
          <p:nvPr>
            <p:ph idx="1"/>
          </p:nvPr>
        </p:nvSpPr>
        <p:spPr>
          <a:xfrm>
            <a:off x="304800" y="1676400"/>
            <a:ext cx="8382000" cy="2209800"/>
          </a:xfrm>
        </p:spPr>
        <p:txBody>
          <a:bodyPr/>
          <a:lstStyle/>
          <a:p>
            <a:r>
              <a:rPr lang="en-US"/>
              <a:t>Describes the various conditions under which five of the more common class of tools is likely to be most helpful in supporting work zone planning and management</a:t>
            </a:r>
          </a:p>
        </p:txBody>
      </p:sp>
      <p:sp>
        <p:nvSpPr>
          <p:cNvPr id="5" name="TextBox 4"/>
          <p:cNvSpPr txBox="1">
            <a:spLocks noChangeArrowheads="1"/>
          </p:cNvSpPr>
          <p:nvPr/>
        </p:nvSpPr>
        <p:spPr bwMode="auto">
          <a:xfrm>
            <a:off x="0" y="4191000"/>
            <a:ext cx="9144000" cy="1569660"/>
          </a:xfrm>
          <a:prstGeom prst="rect">
            <a:avLst/>
          </a:prstGeom>
          <a:solidFill>
            <a:schemeClr val="bg1"/>
          </a:solidFill>
          <a:ln w="9525">
            <a:solidFill>
              <a:srgbClr val="C00000"/>
            </a:solidFill>
            <a:miter lim="800000"/>
            <a:headEnd/>
            <a:tailEnd/>
          </a:ln>
        </p:spPr>
        <p:txBody>
          <a:bodyPr>
            <a:spAutoFit/>
          </a:bodyPr>
          <a:lstStyle/>
          <a:p>
            <a:pPr algn="ctr"/>
            <a:r>
              <a:rPr lang="en-US" sz="3200" b="1" dirty="0">
                <a:latin typeface="Calibri" pitchFamily="34" charset="0"/>
              </a:rPr>
              <a:t>Not all </a:t>
            </a:r>
            <a:r>
              <a:rPr lang="en-US" sz="3200" dirty="0">
                <a:latin typeface="Calibri" pitchFamily="34" charset="0"/>
              </a:rPr>
              <a:t>conditions in an individual list need be present for the specific class of tools to be appropriate:</a:t>
            </a:r>
          </a:p>
          <a:p>
            <a:pPr algn="ctr"/>
            <a:r>
              <a:rPr lang="en-US" sz="3200" b="1" dirty="0">
                <a:latin typeface="Calibri" pitchFamily="34" charset="0"/>
              </a:rPr>
              <a:t>SEE HANDOUT!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lstStyle/>
          <a:p>
            <a:pPr>
              <a:defRPr/>
            </a:pPr>
            <a:r>
              <a:rPr lang="en-US" dirty="0"/>
              <a:t>Summary: Results Will:</a:t>
            </a:r>
          </a:p>
        </p:txBody>
      </p:sp>
      <p:sp>
        <p:nvSpPr>
          <p:cNvPr id="62467" name="Content Placeholder 2"/>
          <p:cNvSpPr>
            <a:spLocks noGrp="1"/>
          </p:cNvSpPr>
          <p:nvPr>
            <p:ph idx="1"/>
          </p:nvPr>
        </p:nvSpPr>
        <p:spPr>
          <a:xfrm>
            <a:off x="381000" y="1524000"/>
            <a:ext cx="8763000" cy="4572000"/>
          </a:xfrm>
        </p:spPr>
        <p:txBody>
          <a:bodyPr/>
          <a:lstStyle/>
          <a:p>
            <a:pPr>
              <a:buFont typeface="Wingdings" pitchFamily="2" charset="2"/>
              <a:buChar char="q"/>
            </a:pPr>
            <a:r>
              <a:rPr lang="en-US" dirty="0"/>
              <a:t>Improve decision-making</a:t>
            </a:r>
          </a:p>
          <a:p>
            <a:pPr>
              <a:buFont typeface="Wingdings" pitchFamily="2" charset="2"/>
              <a:buChar char="q"/>
            </a:pPr>
            <a:r>
              <a:rPr lang="en-US" dirty="0"/>
              <a:t>Help understand the mobility, financial, environmental and safety aspects of the WZ</a:t>
            </a:r>
          </a:p>
          <a:p>
            <a:pPr>
              <a:buFont typeface="Wingdings" pitchFamily="2" charset="2"/>
              <a:buChar char="q"/>
            </a:pPr>
            <a:r>
              <a:rPr lang="en-US" dirty="0"/>
              <a:t>Help support key decisions</a:t>
            </a:r>
          </a:p>
          <a:p>
            <a:pPr>
              <a:buFont typeface="Wingdings" pitchFamily="2" charset="2"/>
              <a:buChar char="q"/>
            </a:pPr>
            <a:r>
              <a:rPr lang="en-US" dirty="0"/>
              <a:t>Ultimately improve safety and mobility!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1938" name="Rectangle 2"/>
          <p:cNvSpPr>
            <a:spLocks noGrp="1" noChangeArrowheads="1"/>
          </p:cNvSpPr>
          <p:nvPr>
            <p:ph type="title"/>
          </p:nvPr>
        </p:nvSpPr>
        <p:spPr/>
        <p:txBody>
          <a:bodyPr/>
          <a:lstStyle/>
          <a:p>
            <a:pPr eaLnBrk="1" hangingPunct="1">
              <a:defRPr/>
            </a:pPr>
            <a:r>
              <a:rPr lang="en-US" dirty="0"/>
              <a:t>Module Recap</a:t>
            </a:r>
          </a:p>
        </p:txBody>
      </p:sp>
      <p:sp>
        <p:nvSpPr>
          <p:cNvPr id="63491" name="Rectangle 3"/>
          <p:cNvSpPr>
            <a:spLocks noGrp="1" noChangeArrowheads="1"/>
          </p:cNvSpPr>
          <p:nvPr>
            <p:ph type="body" idx="1"/>
          </p:nvPr>
        </p:nvSpPr>
        <p:spPr>
          <a:xfrm>
            <a:off x="381000" y="1828800"/>
            <a:ext cx="8458200" cy="3962400"/>
          </a:xfrm>
        </p:spPr>
        <p:txBody>
          <a:bodyPr/>
          <a:lstStyle/>
          <a:p>
            <a:pPr eaLnBrk="1" hangingPunct="1"/>
            <a:r>
              <a:rPr lang="en-US" dirty="0"/>
              <a:t>Name the 4 factors to consider when considering WZ impact analysis tools</a:t>
            </a:r>
          </a:p>
          <a:p>
            <a:pPr eaLnBrk="1" hangingPunct="1"/>
            <a:r>
              <a:rPr lang="en-US" dirty="0"/>
              <a:t>How do data needs affect model selection?</a:t>
            </a:r>
          </a:p>
          <a:p>
            <a:pPr eaLnBrk="1" hangingPunct="1"/>
            <a:r>
              <a:rPr lang="en-US" dirty="0"/>
              <a:t>Name the three network typologies</a:t>
            </a:r>
          </a:p>
          <a:p>
            <a:pPr eaLnBrk="1" hangingPunct="1"/>
            <a:r>
              <a:rPr lang="en-US" dirty="0"/>
              <a:t>Which are some of the questions to ask when selecting a tool?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Factors to Consider</a:t>
            </a:r>
          </a:p>
        </p:txBody>
      </p:sp>
      <p:sp>
        <p:nvSpPr>
          <p:cNvPr id="8195" name="Content Placeholder 2"/>
          <p:cNvSpPr>
            <a:spLocks noGrp="1"/>
          </p:cNvSpPr>
          <p:nvPr>
            <p:ph idx="1"/>
          </p:nvPr>
        </p:nvSpPr>
        <p:spPr>
          <a:xfrm>
            <a:off x="457200" y="1676400"/>
            <a:ext cx="4876800" cy="4343400"/>
          </a:xfrm>
        </p:spPr>
        <p:txBody>
          <a:bodyPr/>
          <a:lstStyle/>
          <a:p>
            <a:pPr marL="514350" lvl="1" indent="-514350">
              <a:buFont typeface="Verdana" pitchFamily="34" charset="0"/>
              <a:buAutoNum type="arabicPeriod"/>
            </a:pPr>
            <a:r>
              <a:rPr lang="en-US" dirty="0"/>
              <a:t>Data availability and quality</a:t>
            </a:r>
          </a:p>
          <a:p>
            <a:pPr marL="514350" lvl="1" indent="-514350">
              <a:buFont typeface="Verdana" pitchFamily="34" charset="0"/>
              <a:buAutoNum type="arabicPeriod"/>
            </a:pPr>
            <a:r>
              <a:rPr lang="en-US" dirty="0"/>
              <a:t>Work zone impact area geography</a:t>
            </a:r>
          </a:p>
          <a:p>
            <a:pPr marL="514350" lvl="1" indent="-514350">
              <a:buFont typeface="Verdana" pitchFamily="34" charset="0"/>
              <a:buAutoNum type="arabicPeriod"/>
            </a:pPr>
            <a:r>
              <a:rPr lang="en-US" dirty="0"/>
              <a:t>Agency resources</a:t>
            </a:r>
          </a:p>
          <a:p>
            <a:pPr>
              <a:buNone/>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1096963"/>
          </a:xfrm>
        </p:spPr>
        <p:txBody>
          <a:bodyPr/>
          <a:lstStyle/>
          <a:p>
            <a:pPr lvl="1">
              <a:defRPr/>
            </a:pPr>
            <a:r>
              <a:rPr lang="en-US" sz="4400" i="0" dirty="0"/>
              <a:t>1. Data Availability &amp; Quality</a:t>
            </a:r>
            <a:br>
              <a:rPr lang="en-US" i="0" dirty="0">
                <a:solidFill>
                  <a:srgbClr val="FF6600"/>
                </a:solidFill>
              </a:rPr>
            </a:br>
            <a:endParaRPr lang="en-US" i="0" dirty="0">
              <a:solidFill>
                <a:srgbClr val="FF6600"/>
              </a:solidFill>
            </a:endParaRPr>
          </a:p>
        </p:txBody>
      </p:sp>
      <p:sp>
        <p:nvSpPr>
          <p:cNvPr id="9219" name="Content Placeholder 2"/>
          <p:cNvSpPr>
            <a:spLocks noGrp="1"/>
          </p:cNvSpPr>
          <p:nvPr>
            <p:ph idx="1"/>
          </p:nvPr>
        </p:nvSpPr>
        <p:spPr>
          <a:xfrm>
            <a:off x="457200" y="1600200"/>
            <a:ext cx="6324600" cy="4419600"/>
          </a:xfrm>
        </p:spPr>
        <p:txBody>
          <a:bodyPr/>
          <a:lstStyle/>
          <a:p>
            <a:r>
              <a:rPr lang="en-US" dirty="0"/>
              <a:t>Possibly the most important factor when considering the application of “tools”</a:t>
            </a:r>
          </a:p>
          <a:p>
            <a:r>
              <a:rPr lang="en-US" dirty="0"/>
              <a:t>Data include both:</a:t>
            </a:r>
          </a:p>
          <a:p>
            <a:pPr lvl="1"/>
            <a:r>
              <a:rPr lang="en-US" dirty="0"/>
              <a:t>Roadway characteristics</a:t>
            </a:r>
          </a:p>
          <a:p>
            <a:pPr lvl="1"/>
            <a:r>
              <a:rPr lang="en-US" dirty="0"/>
              <a:t>Traffic data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Roadway Characteristics</a:t>
            </a:r>
          </a:p>
        </p:txBody>
      </p:sp>
      <p:sp>
        <p:nvSpPr>
          <p:cNvPr id="10243" name="Content Placeholder 2"/>
          <p:cNvSpPr>
            <a:spLocks noGrp="1"/>
          </p:cNvSpPr>
          <p:nvPr>
            <p:ph idx="1"/>
          </p:nvPr>
        </p:nvSpPr>
        <p:spPr>
          <a:xfrm>
            <a:off x="304800" y="1524000"/>
            <a:ext cx="4419600" cy="3429000"/>
          </a:xfrm>
        </p:spPr>
        <p:txBody>
          <a:bodyPr/>
          <a:lstStyle/>
          <a:p>
            <a:r>
              <a:rPr lang="en-US" dirty="0"/>
              <a:t>Physical attributes</a:t>
            </a:r>
          </a:p>
          <a:p>
            <a:pPr lvl="1"/>
            <a:r>
              <a:rPr lang="en-US" dirty="0"/>
              <a:t>Lane configuration</a:t>
            </a:r>
          </a:p>
          <a:p>
            <a:pPr lvl="1"/>
            <a:r>
              <a:rPr lang="en-US" dirty="0"/>
              <a:t>Intersections</a:t>
            </a:r>
          </a:p>
          <a:p>
            <a:pPr lvl="1"/>
            <a:r>
              <a:rPr lang="en-US" dirty="0"/>
              <a:t>Alternate routes</a:t>
            </a:r>
          </a:p>
          <a:p>
            <a:pPr lvl="1"/>
            <a:r>
              <a:rPr lang="en-US" dirty="0"/>
              <a:t>Lane widths </a:t>
            </a:r>
          </a:p>
          <a:p>
            <a:pPr lvl="1"/>
            <a:r>
              <a:rPr lang="en-US" dirty="0"/>
              <a:t>Etc.</a:t>
            </a:r>
          </a:p>
        </p:txBody>
      </p:sp>
      <p:sp>
        <p:nvSpPr>
          <p:cNvPr id="4" name="TextBox 3"/>
          <p:cNvSpPr txBox="1">
            <a:spLocks noChangeArrowheads="1"/>
          </p:cNvSpPr>
          <p:nvPr/>
        </p:nvSpPr>
        <p:spPr bwMode="auto">
          <a:xfrm>
            <a:off x="2286000" y="5105400"/>
            <a:ext cx="6400800" cy="1200150"/>
          </a:xfrm>
          <a:prstGeom prst="rect">
            <a:avLst/>
          </a:prstGeom>
          <a:solidFill>
            <a:schemeClr val="bg1"/>
          </a:solidFill>
          <a:ln w="9525">
            <a:solidFill>
              <a:srgbClr val="C00000"/>
            </a:solidFill>
            <a:miter lim="800000"/>
            <a:headEnd/>
            <a:tailEnd/>
          </a:ln>
        </p:spPr>
        <p:txBody>
          <a:bodyPr>
            <a:spAutoFit/>
          </a:bodyPr>
          <a:lstStyle/>
          <a:p>
            <a:pPr algn="ctr"/>
            <a:r>
              <a:rPr lang="en-US" sz="3600" b="1" dirty="0">
                <a:latin typeface="Calibri" pitchFamily="34" charset="0"/>
              </a:rPr>
              <a:t>Anything necessary to</a:t>
            </a:r>
          </a:p>
          <a:p>
            <a:pPr algn="ctr"/>
            <a:r>
              <a:rPr lang="en-US" sz="3600" b="1" dirty="0">
                <a:latin typeface="Calibri" pitchFamily="34" charset="0"/>
              </a:rPr>
              <a:t>build the “network”</a:t>
            </a:r>
          </a:p>
        </p:txBody>
      </p:sp>
      <p:pic>
        <p:nvPicPr>
          <p:cNvPr id="10245" name="Picture 5" descr="orange and white traffic drums on a two-lane highway"/>
          <p:cNvPicPr>
            <a:picLocks noChangeAspect="1" noChangeArrowheads="1"/>
          </p:cNvPicPr>
          <p:nvPr/>
        </p:nvPicPr>
        <p:blipFill>
          <a:blip r:embed="rId3" cstate="print"/>
          <a:srcRect r="24927" b="27274"/>
          <a:stretch>
            <a:fillRect/>
          </a:stretch>
        </p:blipFill>
        <p:spPr bwMode="auto">
          <a:xfrm>
            <a:off x="5038725" y="1905000"/>
            <a:ext cx="3876675" cy="2819400"/>
          </a:xfrm>
          <a:prstGeom prst="rect">
            <a:avLst/>
          </a:prstGeom>
          <a:noFill/>
          <a:ln w="9525">
            <a:noFill/>
            <a:miter lim="800000"/>
            <a:headEnd/>
            <a:tailEnd/>
          </a:ln>
        </p:spPr>
      </p:pic>
      <p:sp>
        <p:nvSpPr>
          <p:cNvPr id="6" name="Google Shape;74;p1">
            <a:extLst>
              <a:ext uri="{FF2B5EF4-FFF2-40B4-BE49-F238E27FC236}">
                <a16:creationId xmlns:a16="http://schemas.microsoft.com/office/drawing/2014/main" id="{FE512B55-E733-A813-C1BA-8B79640F6DF7}"/>
              </a:ext>
            </a:extLst>
          </p:cNvPr>
          <p:cNvSpPr/>
          <p:nvPr/>
        </p:nvSpPr>
        <p:spPr>
          <a:xfrm>
            <a:off x="7521146" y="4751173"/>
            <a:ext cx="1398373"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ATSSA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Traffic Data</a:t>
            </a:r>
          </a:p>
        </p:txBody>
      </p:sp>
      <p:sp>
        <p:nvSpPr>
          <p:cNvPr id="11267" name="Content Placeholder 2"/>
          <p:cNvSpPr>
            <a:spLocks noGrp="1"/>
          </p:cNvSpPr>
          <p:nvPr>
            <p:ph idx="1"/>
          </p:nvPr>
        </p:nvSpPr>
        <p:spPr>
          <a:xfrm>
            <a:off x="381000" y="1600200"/>
            <a:ext cx="4343400" cy="4114800"/>
          </a:xfrm>
        </p:spPr>
        <p:txBody>
          <a:bodyPr/>
          <a:lstStyle/>
          <a:p>
            <a:r>
              <a:rPr lang="en-US" dirty="0"/>
              <a:t>Describes how the roadway network is utilized by the user:</a:t>
            </a:r>
          </a:p>
          <a:p>
            <a:pPr lvl="1"/>
            <a:r>
              <a:rPr lang="en-US" dirty="0"/>
              <a:t>Traffic counts</a:t>
            </a:r>
          </a:p>
          <a:p>
            <a:pPr lvl="1"/>
            <a:r>
              <a:rPr lang="en-US" dirty="0"/>
              <a:t>Hourly volumes</a:t>
            </a:r>
          </a:p>
          <a:p>
            <a:pPr lvl="1"/>
            <a:r>
              <a:rPr lang="en-US" dirty="0"/>
              <a:t>Speeds</a:t>
            </a:r>
          </a:p>
          <a:p>
            <a:pPr lvl="1"/>
            <a:r>
              <a:rPr lang="en-US" dirty="0"/>
              <a:t>Etc.</a:t>
            </a:r>
          </a:p>
        </p:txBody>
      </p:sp>
      <p:pic>
        <p:nvPicPr>
          <p:cNvPr id="11268" name="Picture 4">
            <a:extLst>
              <a:ext uri="{C183D7F6-B498-43B3-948B-1728B52AA6E4}">
                <adec:decorative xmlns:adec="http://schemas.microsoft.com/office/drawing/2017/decorative" val="1"/>
              </a:ext>
            </a:extLst>
          </p:cNvPr>
          <p:cNvPicPr>
            <a:picLocks noChangeAspect="1" noChangeArrowheads="1"/>
          </p:cNvPicPr>
          <p:nvPr/>
        </p:nvPicPr>
        <p:blipFill>
          <a:blip r:embed="rId3" cstate="print"/>
          <a:srcRect/>
          <a:stretch>
            <a:fillRect/>
          </a:stretch>
        </p:blipFill>
        <p:spPr bwMode="auto">
          <a:xfrm>
            <a:off x="5029200" y="1676400"/>
            <a:ext cx="3257550" cy="4460875"/>
          </a:xfrm>
          <a:prstGeom prst="rect">
            <a:avLst/>
          </a:prstGeom>
          <a:noFill/>
          <a:ln w="9525">
            <a:solidFill>
              <a:srgbClr val="C00000"/>
            </a:solidFill>
            <a:miter lim="800000"/>
            <a:headEnd/>
            <a:tailEnd/>
          </a:ln>
        </p:spPr>
      </p:pic>
      <p:sp>
        <p:nvSpPr>
          <p:cNvPr id="5" name="Google Shape;74;p1">
            <a:extLst>
              <a:ext uri="{FF2B5EF4-FFF2-40B4-BE49-F238E27FC236}">
                <a16:creationId xmlns:a16="http://schemas.microsoft.com/office/drawing/2014/main" id="{3A01005A-2577-0E95-2BA8-549E2AC9BCA9}"/>
              </a:ext>
            </a:extLst>
          </p:cNvPr>
          <p:cNvSpPr/>
          <p:nvPr/>
        </p:nvSpPr>
        <p:spPr>
          <a:xfrm>
            <a:off x="6861604" y="6137275"/>
            <a:ext cx="1398373"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Obtaining Traffic Data</a:t>
            </a:r>
          </a:p>
        </p:txBody>
      </p:sp>
      <p:sp>
        <p:nvSpPr>
          <p:cNvPr id="12291" name="Content Placeholder 2"/>
          <p:cNvSpPr>
            <a:spLocks noGrp="1"/>
          </p:cNvSpPr>
          <p:nvPr>
            <p:ph idx="1"/>
          </p:nvPr>
        </p:nvSpPr>
        <p:spPr>
          <a:xfrm>
            <a:off x="76200" y="1524000"/>
            <a:ext cx="5867400" cy="4800600"/>
          </a:xfrm>
        </p:spPr>
        <p:txBody>
          <a:bodyPr/>
          <a:lstStyle/>
          <a:p>
            <a:pPr lvl="1"/>
            <a:r>
              <a:rPr lang="en-US"/>
              <a:t>Traffic counts</a:t>
            </a:r>
          </a:p>
          <a:p>
            <a:pPr lvl="2"/>
            <a:r>
              <a:rPr lang="en-US"/>
              <a:t> Count stations</a:t>
            </a:r>
          </a:p>
          <a:p>
            <a:pPr lvl="2"/>
            <a:r>
              <a:rPr lang="en-US"/>
              <a:t> Road tube counts</a:t>
            </a:r>
          </a:p>
          <a:p>
            <a:pPr lvl="1"/>
            <a:r>
              <a:rPr lang="en-US"/>
              <a:t>Hourly volumes</a:t>
            </a:r>
          </a:p>
          <a:p>
            <a:pPr lvl="2"/>
            <a:r>
              <a:rPr lang="en-US"/>
              <a:t> Peak hour volumes</a:t>
            </a:r>
          </a:p>
          <a:p>
            <a:pPr lvl="1"/>
            <a:r>
              <a:rPr lang="en-US"/>
              <a:t>Speeds</a:t>
            </a:r>
          </a:p>
          <a:p>
            <a:pPr lvl="2"/>
            <a:r>
              <a:rPr lang="en-US"/>
              <a:t> Posted speed</a:t>
            </a:r>
          </a:p>
          <a:p>
            <a:pPr lvl="2"/>
            <a:r>
              <a:rPr lang="en-US"/>
              <a:t>85</a:t>
            </a:r>
            <a:r>
              <a:rPr lang="en-US" baseline="30000"/>
              <a:t>th</a:t>
            </a:r>
            <a:r>
              <a:rPr lang="en-US"/>
              <a:t> percentile</a:t>
            </a:r>
          </a:p>
          <a:p>
            <a:endParaRPr lang="en-US"/>
          </a:p>
        </p:txBody>
      </p:sp>
      <p:pic>
        <p:nvPicPr>
          <p:cNvPr id="12292" name="Picture 2">
            <a:extLst>
              <a:ext uri="{C183D7F6-B498-43B3-948B-1728B52AA6E4}">
                <adec:decorative xmlns:adec="http://schemas.microsoft.com/office/drawing/2017/decorative" val="1"/>
              </a:ext>
            </a:extLst>
          </p:cNvPr>
          <p:cNvPicPr>
            <a:picLocks noChangeAspect="1" noChangeArrowheads="1"/>
          </p:cNvPicPr>
          <p:nvPr/>
        </p:nvPicPr>
        <p:blipFill>
          <a:blip r:embed="rId3" cstate="print"/>
          <a:srcRect/>
          <a:stretch>
            <a:fillRect/>
          </a:stretch>
        </p:blipFill>
        <p:spPr bwMode="auto">
          <a:xfrm>
            <a:off x="4648200" y="1905000"/>
            <a:ext cx="4088028" cy="3657600"/>
          </a:xfrm>
          <a:prstGeom prst="rect">
            <a:avLst/>
          </a:prstGeom>
          <a:noFill/>
          <a:ln w="9525">
            <a:noFill/>
            <a:miter lim="800000"/>
            <a:headEnd/>
            <a:tailEnd/>
          </a:ln>
        </p:spPr>
      </p:pic>
      <p:sp>
        <p:nvSpPr>
          <p:cNvPr id="5" name="Google Shape;74;p1">
            <a:extLst>
              <a:ext uri="{FF2B5EF4-FFF2-40B4-BE49-F238E27FC236}">
                <a16:creationId xmlns:a16="http://schemas.microsoft.com/office/drawing/2014/main" id="{510F7AAF-73F3-DD5B-D730-18BAB10B06D6}"/>
              </a:ext>
            </a:extLst>
          </p:cNvPr>
          <p:cNvSpPr/>
          <p:nvPr/>
        </p:nvSpPr>
        <p:spPr>
          <a:xfrm>
            <a:off x="7337855" y="5697418"/>
            <a:ext cx="1398373"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9144000" cy="1219200"/>
          </a:xfrm>
        </p:spPr>
        <p:txBody>
          <a:bodyPr/>
          <a:lstStyle/>
          <a:p>
            <a:pPr>
              <a:defRPr/>
            </a:pPr>
            <a:r>
              <a:rPr lang="en-US" dirty="0"/>
              <a:t>The Key to Work Zone Impact Analysis</a:t>
            </a:r>
          </a:p>
        </p:txBody>
      </p:sp>
      <p:sp>
        <p:nvSpPr>
          <p:cNvPr id="13315" name="Content Placeholder 2"/>
          <p:cNvSpPr>
            <a:spLocks noGrp="1"/>
          </p:cNvSpPr>
          <p:nvPr>
            <p:ph idx="1"/>
          </p:nvPr>
        </p:nvSpPr>
        <p:spPr>
          <a:xfrm>
            <a:off x="609600" y="1524000"/>
            <a:ext cx="6019800" cy="4800600"/>
          </a:xfrm>
        </p:spPr>
        <p:txBody>
          <a:bodyPr/>
          <a:lstStyle/>
          <a:p>
            <a:r>
              <a:rPr lang="en-US" dirty="0"/>
              <a:t>A</a:t>
            </a:r>
            <a:r>
              <a:rPr lang="en-US" b="1" dirty="0"/>
              <a:t> balance </a:t>
            </a:r>
            <a:r>
              <a:rPr lang="en-US" dirty="0"/>
              <a:t>between the desired precision of the results &amp; the quality of the available data</a:t>
            </a:r>
          </a:p>
          <a:p>
            <a:r>
              <a:rPr lang="en-US" b="1" dirty="0"/>
              <a:t>Garbage in = garbage out</a:t>
            </a: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F1D8726CCB35046823CD2208737B298" ma:contentTypeVersion="17" ma:contentTypeDescription="Create a new document." ma:contentTypeScope="" ma:versionID="a1dfcc3812e8eda223e4bbc003fc5805">
  <xsd:schema xmlns:xsd="http://www.w3.org/2001/XMLSchema" xmlns:xs="http://www.w3.org/2001/XMLSchema" xmlns:p="http://schemas.microsoft.com/office/2006/metadata/properties" xmlns:ns2="f5270e54-c8a0-4b22-84cc-0e31eb95d21e" xmlns:ns3="32c1465c-eec5-42df-ba25-e7b3dc5efb78" targetNamespace="http://schemas.microsoft.com/office/2006/metadata/properties" ma:root="true" ma:fieldsID="ea3ce69e8d0753bef4c975463d142391" ns2:_="" ns3:_="">
    <xsd:import namespace="f5270e54-c8a0-4b22-84cc-0e31eb95d21e"/>
    <xsd:import namespace="32c1465c-eec5-42df-ba25-e7b3dc5efb7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5270e54-c8a0-4b22-84cc-0e31eb95d21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a752f70-6a13-4c50-9a09-ea54223a0fa3"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2c1465c-eec5-42df-ba25-e7b3dc5efb78"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b5f90fc8-047a-47db-90e2-1028f76883af}" ma:internalName="TaxCatchAll" ma:showField="CatchAllData" ma:web="32c1465c-eec5-42df-ba25-e7b3dc5efb7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5270e54-c8a0-4b22-84cc-0e31eb95d21e">
      <Terms xmlns="http://schemas.microsoft.com/office/infopath/2007/PartnerControls"/>
    </lcf76f155ced4ddcb4097134ff3c332f>
    <TaxCatchAll xmlns="32c1465c-eec5-42df-ba25-e7b3dc5efb78" xsi:nil="true"/>
  </documentManagement>
</p:properties>
</file>

<file path=customXml/itemProps1.xml><?xml version="1.0" encoding="utf-8"?>
<ds:datastoreItem xmlns:ds="http://schemas.openxmlformats.org/officeDocument/2006/customXml" ds:itemID="{3248357E-112A-4791-A95C-4BD370921836}"/>
</file>

<file path=customXml/itemProps2.xml><?xml version="1.0" encoding="utf-8"?>
<ds:datastoreItem xmlns:ds="http://schemas.openxmlformats.org/officeDocument/2006/customXml" ds:itemID="{BE31DC99-7A7D-439B-8C74-02A6EA2B7AB0}"/>
</file>

<file path=customXml/itemProps3.xml><?xml version="1.0" encoding="utf-8"?>
<ds:datastoreItem xmlns:ds="http://schemas.openxmlformats.org/officeDocument/2006/customXml" ds:itemID="{D92D0098-48DE-417D-935F-6B094DE7B792}"/>
</file>

<file path=docProps/app.xml><?xml version="1.0" encoding="utf-8"?>
<Properties xmlns="http://schemas.openxmlformats.org/officeDocument/2006/extended-properties" xmlns:vt="http://schemas.openxmlformats.org/officeDocument/2006/docPropsVTypes">
  <TotalTime>5756</TotalTime>
  <Words>5193</Words>
  <Application>Microsoft Office PowerPoint</Application>
  <PresentationFormat>On-screen Show (4:3)</PresentationFormat>
  <Paragraphs>523</Paragraphs>
  <Slides>39</Slides>
  <Notes>39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39</vt:i4>
      </vt:variant>
    </vt:vector>
  </HeadingPairs>
  <TitlesOfParts>
    <vt:vector size="44" baseType="lpstr">
      <vt:lpstr>Arial</vt:lpstr>
      <vt:lpstr>Calibri</vt:lpstr>
      <vt:lpstr>Verdana</vt:lpstr>
      <vt:lpstr>Wingdings</vt:lpstr>
      <vt:lpstr>Default Design</vt:lpstr>
      <vt:lpstr>-MODULE 4- Tool Selection Considerations</vt:lpstr>
      <vt:lpstr>Module Objectives</vt:lpstr>
      <vt:lpstr>Deployment of Analytical Tools</vt:lpstr>
      <vt:lpstr>Factors to Consider</vt:lpstr>
      <vt:lpstr>1. Data Availability &amp; Quality </vt:lpstr>
      <vt:lpstr>Roadway Characteristics</vt:lpstr>
      <vt:lpstr>Traffic Data</vt:lpstr>
      <vt:lpstr>Obtaining Traffic Data</vt:lpstr>
      <vt:lpstr>The Key to Work Zone Impact Analysis</vt:lpstr>
      <vt:lpstr>The Key to Work Zone Impact Analysis</vt:lpstr>
      <vt:lpstr>2. Work Zone Impact Area Geography </vt:lpstr>
      <vt:lpstr>a. Work Zones Types</vt:lpstr>
      <vt:lpstr>Project Classification </vt:lpstr>
      <vt:lpstr>Type I</vt:lpstr>
      <vt:lpstr>Type II</vt:lpstr>
      <vt:lpstr>Type III</vt:lpstr>
      <vt:lpstr>Type IV</vt:lpstr>
      <vt:lpstr>b. Network Typology</vt:lpstr>
      <vt:lpstr>Isolated Typology</vt:lpstr>
      <vt:lpstr>Pipe Typology</vt:lpstr>
      <vt:lpstr>Network Typology</vt:lpstr>
      <vt:lpstr>c. The Geographic Scale Of The Work Zone </vt:lpstr>
      <vt:lpstr>Rule of Thumb</vt:lpstr>
      <vt:lpstr>3. Agency Resources</vt:lpstr>
      <vt:lpstr>In-House vs. Outsourcing</vt:lpstr>
      <vt:lpstr>Methodology for Selecting  a Traffic Analysis Tool </vt:lpstr>
      <vt:lpstr>Model Selection Considerations</vt:lpstr>
      <vt:lpstr>Questions to Ask:</vt:lpstr>
      <vt:lpstr>Questions to Ask (cont.)</vt:lpstr>
      <vt:lpstr>Questions to Ask (cont.)</vt:lpstr>
      <vt:lpstr>Questions to Ask (cont.)</vt:lpstr>
      <vt:lpstr>Questions to Ask (cont.)</vt:lpstr>
      <vt:lpstr>Questions to Ask (cont.)</vt:lpstr>
      <vt:lpstr>Questions to Ask (cont.)</vt:lpstr>
      <vt:lpstr>Questions to Ask (cont.)</vt:lpstr>
      <vt:lpstr>Tool Selection Principles</vt:lpstr>
      <vt:lpstr>Tool Selection Checklist</vt:lpstr>
      <vt:lpstr>Summary: Results Will:</vt:lpstr>
      <vt:lpstr>Module Recap</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TCS Course</dc:title>
  <dc:subject>Introduction</dc:subject>
  <dc:creator>Juan M Morales</dc:creator>
  <dc:description>JM Morales &amp; Associates, 703-471-7031, jmmassoc@aol.com, www.jmmassoc.com</dc:description>
  <cp:lastModifiedBy>Tim Luttrell</cp:lastModifiedBy>
  <cp:revision>309</cp:revision>
  <dcterms:created xsi:type="dcterms:W3CDTF">2003-08-18T20:36:41Z</dcterms:created>
  <dcterms:modified xsi:type="dcterms:W3CDTF">2025-04-09T15:56:14Z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0x0101000F1D8726CCB35046823CD2208737B298</vt:lpwstr>
  </property>
</Properties>
</file>